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94" r:id="rId5"/>
    <p:sldId id="271" r:id="rId6"/>
    <p:sldId id="272" r:id="rId7"/>
    <p:sldId id="258" r:id="rId8"/>
    <p:sldId id="263" r:id="rId9"/>
    <p:sldId id="259" r:id="rId10"/>
    <p:sldId id="260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64" r:id="rId19"/>
    <p:sldId id="261" r:id="rId20"/>
    <p:sldId id="262" r:id="rId21"/>
    <p:sldId id="273" r:id="rId22"/>
    <p:sldId id="274" r:id="rId23"/>
    <p:sldId id="275" r:id="rId24"/>
    <p:sldId id="280" r:id="rId25"/>
    <p:sldId id="265" r:id="rId26"/>
    <p:sldId id="290" r:id="rId27"/>
    <p:sldId id="291" r:id="rId28"/>
    <p:sldId id="292" r:id="rId29"/>
    <p:sldId id="293" r:id="rId30"/>
    <p:sldId id="286" r:id="rId31"/>
    <p:sldId id="287" r:id="rId32"/>
    <p:sldId id="288" r:id="rId33"/>
    <p:sldId id="289" r:id="rId34"/>
    <p:sldId id="282" r:id="rId35"/>
    <p:sldId id="266" r:id="rId36"/>
    <p:sldId id="267" r:id="rId37"/>
    <p:sldId id="269" r:id="rId38"/>
    <p:sldId id="302" r:id="rId39"/>
    <p:sldId id="303" r:id="rId40"/>
    <p:sldId id="304" r:id="rId41"/>
    <p:sldId id="281" r:id="rId42"/>
    <p:sldId id="283" r:id="rId43"/>
    <p:sldId id="285" r:id="rId44"/>
    <p:sldId id="284" r:id="rId45"/>
    <p:sldId id="276" r:id="rId46"/>
    <p:sldId id="277" r:id="rId47"/>
    <p:sldId id="278" r:id="rId48"/>
    <p:sldId id="27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veni P" userId="2928e574f644f7ea" providerId="LiveId" clId="{4B0FF11E-DC34-40E9-AF3F-034E0B200163}"/>
    <pc:docChg chg="undo custSel addSld modSld">
      <pc:chgData name="Triveni P" userId="2928e574f644f7ea" providerId="LiveId" clId="{4B0FF11E-DC34-40E9-AF3F-034E0B200163}" dt="2023-03-07T13:31:42.262" v="2531" actId="20577"/>
      <pc:docMkLst>
        <pc:docMk/>
      </pc:docMkLst>
      <pc:sldChg chg="modSp mod">
        <pc:chgData name="Triveni P" userId="2928e574f644f7ea" providerId="LiveId" clId="{4B0FF11E-DC34-40E9-AF3F-034E0B200163}" dt="2023-02-28T09:35:42.523" v="0" actId="20577"/>
        <pc:sldMkLst>
          <pc:docMk/>
          <pc:sldMk cId="796958563" sldId="256"/>
        </pc:sldMkLst>
        <pc:spChg chg="mod">
          <ac:chgData name="Triveni P" userId="2928e574f644f7ea" providerId="LiveId" clId="{4B0FF11E-DC34-40E9-AF3F-034E0B200163}" dt="2023-02-28T09:35:42.523" v="0" actId="20577"/>
          <ac:spMkLst>
            <pc:docMk/>
            <pc:sldMk cId="796958563" sldId="256"/>
            <ac:spMk id="3" creationId="{1C45D3EA-DF28-4400-A3EE-F2B8CF4C4BA0}"/>
          </ac:spMkLst>
        </pc:spChg>
      </pc:sldChg>
      <pc:sldChg chg="modSp mod">
        <pc:chgData name="Triveni P" userId="2928e574f644f7ea" providerId="LiveId" clId="{4B0FF11E-DC34-40E9-AF3F-034E0B200163}" dt="2023-03-07T11:54:45.260" v="151" actId="13926"/>
        <pc:sldMkLst>
          <pc:docMk/>
          <pc:sldMk cId="3703837012" sldId="271"/>
        </pc:sldMkLst>
        <pc:spChg chg="mod">
          <ac:chgData name="Triveni P" userId="2928e574f644f7ea" providerId="LiveId" clId="{4B0FF11E-DC34-40E9-AF3F-034E0B200163}" dt="2023-03-07T11:54:45.260" v="151" actId="13926"/>
          <ac:spMkLst>
            <pc:docMk/>
            <pc:sldMk cId="3703837012" sldId="271"/>
            <ac:spMk id="3" creationId="{83EF20C5-68AD-438E-992E-FBB46A65F4A2}"/>
          </ac:spMkLst>
        </pc:spChg>
      </pc:sldChg>
      <pc:sldChg chg="addSp delSp modSp new mod modClrScheme chgLayout">
        <pc:chgData name="Triveni P" userId="2928e574f644f7ea" providerId="LiveId" clId="{4B0FF11E-DC34-40E9-AF3F-034E0B200163}" dt="2023-03-07T11:51:58.831" v="148" actId="20577"/>
        <pc:sldMkLst>
          <pc:docMk/>
          <pc:sldMk cId="207683104" sldId="294"/>
        </pc:sldMkLst>
        <pc:spChg chg="del">
          <ac:chgData name="Triveni P" userId="2928e574f644f7ea" providerId="LiveId" clId="{4B0FF11E-DC34-40E9-AF3F-034E0B200163}" dt="2023-03-07T11:49:45.594" v="2" actId="700"/>
          <ac:spMkLst>
            <pc:docMk/>
            <pc:sldMk cId="207683104" sldId="294"/>
            <ac:spMk id="2" creationId="{930723D7-E333-7C38-D808-B4D9B0851FCC}"/>
          </ac:spMkLst>
        </pc:spChg>
        <pc:spChg chg="del">
          <ac:chgData name="Triveni P" userId="2928e574f644f7ea" providerId="LiveId" clId="{4B0FF11E-DC34-40E9-AF3F-034E0B200163}" dt="2023-03-07T11:49:45.594" v="2" actId="700"/>
          <ac:spMkLst>
            <pc:docMk/>
            <pc:sldMk cId="207683104" sldId="294"/>
            <ac:spMk id="3" creationId="{CFE55868-E5A7-40F2-F3B2-507A8D42EBE3}"/>
          </ac:spMkLst>
        </pc:spChg>
        <pc:spChg chg="add mod">
          <ac:chgData name="Triveni P" userId="2928e574f644f7ea" providerId="LiveId" clId="{4B0FF11E-DC34-40E9-AF3F-034E0B200163}" dt="2023-03-07T11:51:58.831" v="148" actId="20577"/>
          <ac:spMkLst>
            <pc:docMk/>
            <pc:sldMk cId="207683104" sldId="294"/>
            <ac:spMk id="4" creationId="{875B0CAF-030C-2BE6-516C-63B9AF07CD63}"/>
          </ac:spMkLst>
        </pc:spChg>
        <pc:spChg chg="add mod">
          <ac:chgData name="Triveni P" userId="2928e574f644f7ea" providerId="LiveId" clId="{4B0FF11E-DC34-40E9-AF3F-034E0B200163}" dt="2023-03-07T11:50:02.215" v="3" actId="700"/>
          <ac:spMkLst>
            <pc:docMk/>
            <pc:sldMk cId="207683104" sldId="294"/>
            <ac:spMk id="5" creationId="{87A1A616-CA0B-3FF6-B534-E6041160F127}"/>
          </ac:spMkLst>
        </pc:spChg>
      </pc:sldChg>
      <pc:sldChg chg="modSp new mod">
        <pc:chgData name="Triveni P" userId="2928e574f644f7ea" providerId="LiveId" clId="{4B0FF11E-DC34-40E9-AF3F-034E0B200163}" dt="2023-03-07T12:05:33.807" v="333" actId="13926"/>
        <pc:sldMkLst>
          <pc:docMk/>
          <pc:sldMk cId="3251228990" sldId="295"/>
        </pc:sldMkLst>
        <pc:spChg chg="mod">
          <ac:chgData name="Triveni P" userId="2928e574f644f7ea" providerId="LiveId" clId="{4B0FF11E-DC34-40E9-AF3F-034E0B200163}" dt="2023-03-07T12:02:03.129" v="203" actId="20577"/>
          <ac:spMkLst>
            <pc:docMk/>
            <pc:sldMk cId="3251228990" sldId="295"/>
            <ac:spMk id="2" creationId="{38517DD7-535E-6044-A96C-D5A42612AF9E}"/>
          </ac:spMkLst>
        </pc:spChg>
        <pc:spChg chg="mod">
          <ac:chgData name="Triveni P" userId="2928e574f644f7ea" providerId="LiveId" clId="{4B0FF11E-DC34-40E9-AF3F-034E0B200163}" dt="2023-03-07T12:05:33.807" v="333" actId="13926"/>
          <ac:spMkLst>
            <pc:docMk/>
            <pc:sldMk cId="3251228990" sldId="295"/>
            <ac:spMk id="3" creationId="{059C8D23-5F7B-2844-5A14-061E41A5FED9}"/>
          </ac:spMkLst>
        </pc:spChg>
      </pc:sldChg>
      <pc:sldChg chg="modSp new mod">
        <pc:chgData name="Triveni P" userId="2928e574f644f7ea" providerId="LiveId" clId="{4B0FF11E-DC34-40E9-AF3F-034E0B200163}" dt="2023-03-07T12:12:40.128" v="581" actId="13926"/>
        <pc:sldMkLst>
          <pc:docMk/>
          <pc:sldMk cId="225504345" sldId="296"/>
        </pc:sldMkLst>
        <pc:spChg chg="mod">
          <ac:chgData name="Triveni P" userId="2928e574f644f7ea" providerId="LiveId" clId="{4B0FF11E-DC34-40E9-AF3F-034E0B200163}" dt="2023-03-07T12:12:40.128" v="581" actId="13926"/>
          <ac:spMkLst>
            <pc:docMk/>
            <pc:sldMk cId="225504345" sldId="296"/>
            <ac:spMk id="2" creationId="{508D467B-FD31-2033-CB5A-6AC007D540EC}"/>
          </ac:spMkLst>
        </pc:spChg>
        <pc:spChg chg="mod">
          <ac:chgData name="Triveni P" userId="2928e574f644f7ea" providerId="LiveId" clId="{4B0FF11E-DC34-40E9-AF3F-034E0B200163}" dt="2023-03-07T12:11:41.103" v="557" actId="20577"/>
          <ac:spMkLst>
            <pc:docMk/>
            <pc:sldMk cId="225504345" sldId="296"/>
            <ac:spMk id="3" creationId="{928EAF1A-4ED0-546A-FEB4-CF664E578ECB}"/>
          </ac:spMkLst>
        </pc:spChg>
      </pc:sldChg>
      <pc:sldChg chg="modSp new mod">
        <pc:chgData name="Triveni P" userId="2928e574f644f7ea" providerId="LiveId" clId="{4B0FF11E-DC34-40E9-AF3F-034E0B200163}" dt="2023-03-07T12:25:01.045" v="1035" actId="13926"/>
        <pc:sldMkLst>
          <pc:docMk/>
          <pc:sldMk cId="522042308" sldId="297"/>
        </pc:sldMkLst>
        <pc:spChg chg="mod">
          <ac:chgData name="Triveni P" userId="2928e574f644f7ea" providerId="LiveId" clId="{4B0FF11E-DC34-40E9-AF3F-034E0B200163}" dt="2023-03-07T12:25:01.045" v="1035" actId="13926"/>
          <ac:spMkLst>
            <pc:docMk/>
            <pc:sldMk cId="522042308" sldId="297"/>
            <ac:spMk id="2" creationId="{4FCECA29-EE7B-AD76-38B4-3030AFD0CCC4}"/>
          </ac:spMkLst>
        </pc:spChg>
        <pc:spChg chg="mod">
          <ac:chgData name="Triveni P" userId="2928e574f644f7ea" providerId="LiveId" clId="{4B0FF11E-DC34-40E9-AF3F-034E0B200163}" dt="2023-03-07T12:15:47.678" v="662" actId="20577"/>
          <ac:spMkLst>
            <pc:docMk/>
            <pc:sldMk cId="522042308" sldId="297"/>
            <ac:spMk id="3" creationId="{11382D7A-BD45-8931-844C-7442F136F3AA}"/>
          </ac:spMkLst>
        </pc:spChg>
      </pc:sldChg>
      <pc:sldChg chg="modSp new mod">
        <pc:chgData name="Triveni P" userId="2928e574f644f7ea" providerId="LiveId" clId="{4B0FF11E-DC34-40E9-AF3F-034E0B200163}" dt="2023-03-07T12:26:38.270" v="1036" actId="13926"/>
        <pc:sldMkLst>
          <pc:docMk/>
          <pc:sldMk cId="132458408" sldId="298"/>
        </pc:sldMkLst>
        <pc:spChg chg="mod">
          <ac:chgData name="Triveni P" userId="2928e574f644f7ea" providerId="LiveId" clId="{4B0FF11E-DC34-40E9-AF3F-034E0B200163}" dt="2023-03-07T12:19:41.985" v="763" actId="20577"/>
          <ac:spMkLst>
            <pc:docMk/>
            <pc:sldMk cId="132458408" sldId="298"/>
            <ac:spMk id="2" creationId="{2C9113A5-F8B2-696B-12EB-71280894A8CE}"/>
          </ac:spMkLst>
        </pc:spChg>
        <pc:spChg chg="mod">
          <ac:chgData name="Triveni P" userId="2928e574f644f7ea" providerId="LiveId" clId="{4B0FF11E-DC34-40E9-AF3F-034E0B200163}" dt="2023-03-07T12:26:38.270" v="1036" actId="13926"/>
          <ac:spMkLst>
            <pc:docMk/>
            <pc:sldMk cId="132458408" sldId="298"/>
            <ac:spMk id="3" creationId="{CC3FE7C2-EFE9-4278-42E2-707086F88935}"/>
          </ac:spMkLst>
        </pc:spChg>
      </pc:sldChg>
      <pc:sldChg chg="modSp new mod">
        <pc:chgData name="Triveni P" userId="2928e574f644f7ea" providerId="LiveId" clId="{4B0FF11E-DC34-40E9-AF3F-034E0B200163}" dt="2023-03-07T12:32:34.918" v="1190" actId="13926"/>
        <pc:sldMkLst>
          <pc:docMk/>
          <pc:sldMk cId="4195368051" sldId="299"/>
        </pc:sldMkLst>
        <pc:spChg chg="mod">
          <ac:chgData name="Triveni P" userId="2928e574f644f7ea" providerId="LiveId" clId="{4B0FF11E-DC34-40E9-AF3F-034E0B200163}" dt="2023-03-07T12:32:34.918" v="1190" actId="13926"/>
          <ac:spMkLst>
            <pc:docMk/>
            <pc:sldMk cId="4195368051" sldId="299"/>
            <ac:spMk id="2" creationId="{BB265A52-79A3-853E-8077-3EEF08E0C0CB}"/>
          </ac:spMkLst>
        </pc:spChg>
        <pc:spChg chg="mod">
          <ac:chgData name="Triveni P" userId="2928e574f644f7ea" providerId="LiveId" clId="{4B0FF11E-DC34-40E9-AF3F-034E0B200163}" dt="2023-03-07T12:31:55.570" v="1170" actId="20577"/>
          <ac:spMkLst>
            <pc:docMk/>
            <pc:sldMk cId="4195368051" sldId="299"/>
            <ac:spMk id="3" creationId="{C49B0088-83C9-DBDF-E09B-D2E262E49427}"/>
          </ac:spMkLst>
        </pc:spChg>
      </pc:sldChg>
      <pc:sldChg chg="modSp new mod">
        <pc:chgData name="Triveni P" userId="2928e574f644f7ea" providerId="LiveId" clId="{4B0FF11E-DC34-40E9-AF3F-034E0B200163}" dt="2023-03-07T12:37:36.645" v="1313" actId="20577"/>
        <pc:sldMkLst>
          <pc:docMk/>
          <pc:sldMk cId="915562070" sldId="300"/>
        </pc:sldMkLst>
        <pc:spChg chg="mod">
          <ac:chgData name="Triveni P" userId="2928e574f644f7ea" providerId="LiveId" clId="{4B0FF11E-DC34-40E9-AF3F-034E0B200163}" dt="2023-03-07T12:36:05.755" v="1242" actId="27636"/>
          <ac:spMkLst>
            <pc:docMk/>
            <pc:sldMk cId="915562070" sldId="300"/>
            <ac:spMk id="2" creationId="{8FFFF251-6CD2-C686-440C-6EEED303FDC2}"/>
          </ac:spMkLst>
        </pc:spChg>
        <pc:spChg chg="mod">
          <ac:chgData name="Triveni P" userId="2928e574f644f7ea" providerId="LiveId" clId="{4B0FF11E-DC34-40E9-AF3F-034E0B200163}" dt="2023-03-07T12:37:36.645" v="1313" actId="20577"/>
          <ac:spMkLst>
            <pc:docMk/>
            <pc:sldMk cId="915562070" sldId="300"/>
            <ac:spMk id="3" creationId="{16449A32-CFDC-EF54-B935-E3DD541553B2}"/>
          </ac:spMkLst>
        </pc:spChg>
      </pc:sldChg>
      <pc:sldChg chg="modSp new mod">
        <pc:chgData name="Triveni P" userId="2928e574f644f7ea" providerId="LiveId" clId="{4B0FF11E-DC34-40E9-AF3F-034E0B200163}" dt="2023-03-07T12:43:06.649" v="1499" actId="20577"/>
        <pc:sldMkLst>
          <pc:docMk/>
          <pc:sldMk cId="2119997289" sldId="301"/>
        </pc:sldMkLst>
        <pc:spChg chg="mod">
          <ac:chgData name="Triveni P" userId="2928e574f644f7ea" providerId="LiveId" clId="{4B0FF11E-DC34-40E9-AF3F-034E0B200163}" dt="2023-03-07T12:40:42.770" v="1385" actId="20577"/>
          <ac:spMkLst>
            <pc:docMk/>
            <pc:sldMk cId="2119997289" sldId="301"/>
            <ac:spMk id="2" creationId="{1D0F7B86-065D-F002-BCEB-BF69AF49FFBE}"/>
          </ac:spMkLst>
        </pc:spChg>
        <pc:spChg chg="mod">
          <ac:chgData name="Triveni P" userId="2928e574f644f7ea" providerId="LiveId" clId="{4B0FF11E-DC34-40E9-AF3F-034E0B200163}" dt="2023-03-07T12:43:06.649" v="1499" actId="20577"/>
          <ac:spMkLst>
            <pc:docMk/>
            <pc:sldMk cId="2119997289" sldId="301"/>
            <ac:spMk id="3" creationId="{FB47E3BB-BE2C-E375-6633-371A75E4E95D}"/>
          </ac:spMkLst>
        </pc:spChg>
      </pc:sldChg>
      <pc:sldChg chg="modSp new mod">
        <pc:chgData name="Triveni P" userId="2928e574f644f7ea" providerId="LiveId" clId="{4B0FF11E-DC34-40E9-AF3F-034E0B200163}" dt="2023-03-07T13:14:07.462" v="1933" actId="20577"/>
        <pc:sldMkLst>
          <pc:docMk/>
          <pc:sldMk cId="2351710974" sldId="302"/>
        </pc:sldMkLst>
        <pc:spChg chg="mod">
          <ac:chgData name="Triveni P" userId="2928e574f644f7ea" providerId="LiveId" clId="{4B0FF11E-DC34-40E9-AF3F-034E0B200163}" dt="2023-03-07T13:00:50.104" v="1611" actId="20577"/>
          <ac:spMkLst>
            <pc:docMk/>
            <pc:sldMk cId="2351710974" sldId="302"/>
            <ac:spMk id="2" creationId="{E252F76D-C5A7-B040-4301-9FC9DC02CBFC}"/>
          </ac:spMkLst>
        </pc:spChg>
        <pc:spChg chg="mod">
          <ac:chgData name="Triveni P" userId="2928e574f644f7ea" providerId="LiveId" clId="{4B0FF11E-DC34-40E9-AF3F-034E0B200163}" dt="2023-03-07T13:14:07.462" v="1933" actId="20577"/>
          <ac:spMkLst>
            <pc:docMk/>
            <pc:sldMk cId="2351710974" sldId="302"/>
            <ac:spMk id="3" creationId="{429D7A19-791A-52F7-8626-102AE0CC03AB}"/>
          </ac:spMkLst>
        </pc:spChg>
      </pc:sldChg>
      <pc:sldChg chg="modSp new mod">
        <pc:chgData name="Triveni P" userId="2928e574f644f7ea" providerId="LiveId" clId="{4B0FF11E-DC34-40E9-AF3F-034E0B200163}" dt="2023-03-07T13:23:39.042" v="2168" actId="20577"/>
        <pc:sldMkLst>
          <pc:docMk/>
          <pc:sldMk cId="240015197" sldId="303"/>
        </pc:sldMkLst>
        <pc:spChg chg="mod">
          <ac:chgData name="Triveni P" userId="2928e574f644f7ea" providerId="LiveId" clId="{4B0FF11E-DC34-40E9-AF3F-034E0B200163}" dt="2023-03-07T13:23:39.042" v="2168" actId="20577"/>
          <ac:spMkLst>
            <pc:docMk/>
            <pc:sldMk cId="240015197" sldId="303"/>
            <ac:spMk id="3" creationId="{AD092C4B-008E-3593-2048-EC620E757346}"/>
          </ac:spMkLst>
        </pc:spChg>
      </pc:sldChg>
      <pc:sldChg chg="modSp new mod">
        <pc:chgData name="Triveni P" userId="2928e574f644f7ea" providerId="LiveId" clId="{4B0FF11E-DC34-40E9-AF3F-034E0B200163}" dt="2023-03-07T13:31:42.262" v="2531" actId="20577"/>
        <pc:sldMkLst>
          <pc:docMk/>
          <pc:sldMk cId="932337166" sldId="304"/>
        </pc:sldMkLst>
        <pc:spChg chg="mod">
          <ac:chgData name="Triveni P" userId="2928e574f644f7ea" providerId="LiveId" clId="{4B0FF11E-DC34-40E9-AF3F-034E0B200163}" dt="2023-03-07T13:24:18.027" v="2177" actId="20577"/>
          <ac:spMkLst>
            <pc:docMk/>
            <pc:sldMk cId="932337166" sldId="304"/>
            <ac:spMk id="2" creationId="{98FEA584-EE29-8249-6786-63B1DB048ED0}"/>
          </ac:spMkLst>
        </pc:spChg>
        <pc:spChg chg="mod">
          <ac:chgData name="Triveni P" userId="2928e574f644f7ea" providerId="LiveId" clId="{4B0FF11E-DC34-40E9-AF3F-034E0B200163}" dt="2023-03-07T13:31:42.262" v="2531" actId="20577"/>
          <ac:spMkLst>
            <pc:docMk/>
            <pc:sldMk cId="932337166" sldId="304"/>
            <ac:spMk id="3" creationId="{C90C6BFC-B4E2-1BF1-AF6C-53B7C2A07B2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D0FF31-504B-4869-B207-465001AF75D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37D7C4-5C94-432F-8AB0-8EF1EB9EA96B}">
      <dgm:prSet phldrT="[Text]" custT="1"/>
      <dgm:spPr/>
      <dgm:t>
        <a:bodyPr/>
        <a:lstStyle/>
        <a:p>
          <a:r>
            <a:rPr lang="en-IN" sz="3200" dirty="0"/>
            <a:t>INVESTMENT DECISION</a:t>
          </a:r>
        </a:p>
      </dgm:t>
    </dgm:pt>
    <dgm:pt modelId="{C52A96DF-264D-4CA2-8B72-61F2D1062998}" type="parTrans" cxnId="{EEA183E6-A4BC-4D0B-9532-1AACF80CC4A0}">
      <dgm:prSet/>
      <dgm:spPr/>
      <dgm:t>
        <a:bodyPr/>
        <a:lstStyle/>
        <a:p>
          <a:endParaRPr lang="en-IN"/>
        </a:p>
      </dgm:t>
    </dgm:pt>
    <dgm:pt modelId="{44D24420-8BD3-41BA-96E0-9EB05177E5DB}" type="sibTrans" cxnId="{EEA183E6-A4BC-4D0B-9532-1AACF80CC4A0}">
      <dgm:prSet/>
      <dgm:spPr/>
      <dgm:t>
        <a:bodyPr/>
        <a:lstStyle/>
        <a:p>
          <a:endParaRPr lang="en-IN"/>
        </a:p>
      </dgm:t>
    </dgm:pt>
    <dgm:pt modelId="{3B876BAC-D3F1-4216-BB22-E4F183D7A0E9}">
      <dgm:prSet phldrT="[Text]" custT="1"/>
      <dgm:spPr/>
      <dgm:t>
        <a:bodyPr/>
        <a:lstStyle/>
        <a:p>
          <a:r>
            <a:rPr lang="en-IN" sz="2400" dirty="0"/>
            <a:t>CAPITAL BUDEGETING (LONG TERM)</a:t>
          </a:r>
        </a:p>
      </dgm:t>
    </dgm:pt>
    <dgm:pt modelId="{440572B3-99B8-4AE2-AA7A-11AA2AE5A96A}" type="parTrans" cxnId="{02A56F39-10A9-41E1-8BA5-04B45321646D}">
      <dgm:prSet/>
      <dgm:spPr/>
      <dgm:t>
        <a:bodyPr/>
        <a:lstStyle/>
        <a:p>
          <a:endParaRPr lang="en-IN"/>
        </a:p>
      </dgm:t>
    </dgm:pt>
    <dgm:pt modelId="{D9EA42F0-6FE2-47CF-ACA1-2C5AA87FFD35}" type="sibTrans" cxnId="{02A56F39-10A9-41E1-8BA5-04B45321646D}">
      <dgm:prSet/>
      <dgm:spPr/>
      <dgm:t>
        <a:bodyPr/>
        <a:lstStyle/>
        <a:p>
          <a:endParaRPr lang="en-IN"/>
        </a:p>
      </dgm:t>
    </dgm:pt>
    <dgm:pt modelId="{352F5734-1C90-48E6-A8DC-AC15230F1407}">
      <dgm:prSet phldrT="[Text]" custT="1"/>
      <dgm:spPr/>
      <dgm:t>
        <a:bodyPr/>
        <a:lstStyle/>
        <a:p>
          <a:r>
            <a:rPr lang="en-IN" sz="2400" dirty="0"/>
            <a:t>WORKING CAPITAL (SHORT TERM)</a:t>
          </a:r>
        </a:p>
      </dgm:t>
    </dgm:pt>
    <dgm:pt modelId="{DF7BE137-1CD6-4123-9394-EC854452FD22}" type="parTrans" cxnId="{C9D4FD57-B861-4B16-B3A8-4682CCACF181}">
      <dgm:prSet/>
      <dgm:spPr/>
      <dgm:t>
        <a:bodyPr/>
        <a:lstStyle/>
        <a:p>
          <a:endParaRPr lang="en-IN"/>
        </a:p>
      </dgm:t>
    </dgm:pt>
    <dgm:pt modelId="{B76B58F9-D0C9-4804-905B-7A9AECCA59E5}" type="sibTrans" cxnId="{C9D4FD57-B861-4B16-B3A8-4682CCACF181}">
      <dgm:prSet/>
      <dgm:spPr/>
      <dgm:t>
        <a:bodyPr/>
        <a:lstStyle/>
        <a:p>
          <a:endParaRPr lang="en-IN"/>
        </a:p>
      </dgm:t>
    </dgm:pt>
    <dgm:pt modelId="{179B68FC-A168-46FE-A730-17A5A3E18647}">
      <dgm:prSet phldrT="[Text]" custT="1"/>
      <dgm:spPr/>
      <dgm:t>
        <a:bodyPr/>
        <a:lstStyle/>
        <a:p>
          <a:r>
            <a:rPr lang="en-IN" sz="3200" dirty="0"/>
            <a:t>FINANCING DECISION</a:t>
          </a:r>
        </a:p>
      </dgm:t>
    </dgm:pt>
    <dgm:pt modelId="{169B4B57-64E8-486E-8C8C-1D6AB9EF700F}" type="parTrans" cxnId="{14DE607F-2DE1-43E0-9802-190FC936AB5C}">
      <dgm:prSet/>
      <dgm:spPr/>
      <dgm:t>
        <a:bodyPr/>
        <a:lstStyle/>
        <a:p>
          <a:endParaRPr lang="en-IN"/>
        </a:p>
      </dgm:t>
    </dgm:pt>
    <dgm:pt modelId="{927FE546-B085-4DAE-B6D1-1DF3F887D6B8}" type="sibTrans" cxnId="{14DE607F-2DE1-43E0-9802-190FC936AB5C}">
      <dgm:prSet/>
      <dgm:spPr/>
      <dgm:t>
        <a:bodyPr/>
        <a:lstStyle/>
        <a:p>
          <a:endParaRPr lang="en-IN"/>
        </a:p>
      </dgm:t>
    </dgm:pt>
    <dgm:pt modelId="{1F0EC8CC-AF6A-4465-AA46-EF8984647B99}">
      <dgm:prSet phldrT="[Text]" custT="1"/>
      <dgm:spPr/>
      <dgm:t>
        <a:bodyPr/>
        <a:lstStyle/>
        <a:p>
          <a:r>
            <a:rPr lang="en-IN" sz="2400" dirty="0"/>
            <a:t>EQUITY</a:t>
          </a:r>
        </a:p>
      </dgm:t>
    </dgm:pt>
    <dgm:pt modelId="{6FCDD0F7-F399-44E6-BE7E-753EB178E7F6}" type="parTrans" cxnId="{609CF952-9042-4829-9BFC-3C8C77B72301}">
      <dgm:prSet/>
      <dgm:spPr/>
      <dgm:t>
        <a:bodyPr/>
        <a:lstStyle/>
        <a:p>
          <a:endParaRPr lang="en-IN"/>
        </a:p>
      </dgm:t>
    </dgm:pt>
    <dgm:pt modelId="{BDEA66EE-8D8D-440E-95F6-ED14BFC15901}" type="sibTrans" cxnId="{609CF952-9042-4829-9BFC-3C8C77B72301}">
      <dgm:prSet/>
      <dgm:spPr/>
      <dgm:t>
        <a:bodyPr/>
        <a:lstStyle/>
        <a:p>
          <a:endParaRPr lang="en-IN"/>
        </a:p>
      </dgm:t>
    </dgm:pt>
    <dgm:pt modelId="{AAA4D9E1-1FB2-473D-BE1E-056675239CF3}">
      <dgm:prSet phldrT="[Text]" custT="1"/>
      <dgm:spPr/>
      <dgm:t>
        <a:bodyPr/>
        <a:lstStyle/>
        <a:p>
          <a:r>
            <a:rPr lang="en-IN" sz="2400" dirty="0"/>
            <a:t>DEBT</a:t>
          </a:r>
        </a:p>
      </dgm:t>
    </dgm:pt>
    <dgm:pt modelId="{8E47BF2D-FA21-4EE2-BC50-1AE1EBEEAC90}" type="parTrans" cxnId="{0813307F-6BF5-4D71-8EBD-648AD9D8395A}">
      <dgm:prSet/>
      <dgm:spPr/>
      <dgm:t>
        <a:bodyPr/>
        <a:lstStyle/>
        <a:p>
          <a:endParaRPr lang="en-IN"/>
        </a:p>
      </dgm:t>
    </dgm:pt>
    <dgm:pt modelId="{53771B84-F2E8-4332-98C7-2D07BCE490BE}" type="sibTrans" cxnId="{0813307F-6BF5-4D71-8EBD-648AD9D8395A}">
      <dgm:prSet/>
      <dgm:spPr/>
      <dgm:t>
        <a:bodyPr/>
        <a:lstStyle/>
        <a:p>
          <a:endParaRPr lang="en-IN"/>
        </a:p>
      </dgm:t>
    </dgm:pt>
    <dgm:pt modelId="{D8B3925F-3FCE-4EB4-952B-A98C6260C5E8}">
      <dgm:prSet phldrT="[Text]" custT="1"/>
      <dgm:spPr/>
      <dgm:t>
        <a:bodyPr/>
        <a:lstStyle/>
        <a:p>
          <a:r>
            <a:rPr lang="en-IN" sz="3200" dirty="0"/>
            <a:t>DIVIDEND DECISION</a:t>
          </a:r>
        </a:p>
      </dgm:t>
    </dgm:pt>
    <dgm:pt modelId="{75C74106-58AF-403A-8A28-B42B6524C593}" type="parTrans" cxnId="{D3698040-3013-4E4D-8110-31A887DDB0B2}">
      <dgm:prSet/>
      <dgm:spPr/>
      <dgm:t>
        <a:bodyPr/>
        <a:lstStyle/>
        <a:p>
          <a:endParaRPr lang="en-IN"/>
        </a:p>
      </dgm:t>
    </dgm:pt>
    <dgm:pt modelId="{D35D7EC6-852B-40B5-9F3C-6553BF3A27D1}" type="sibTrans" cxnId="{D3698040-3013-4E4D-8110-31A887DDB0B2}">
      <dgm:prSet/>
      <dgm:spPr/>
      <dgm:t>
        <a:bodyPr/>
        <a:lstStyle/>
        <a:p>
          <a:endParaRPr lang="en-IN"/>
        </a:p>
      </dgm:t>
    </dgm:pt>
    <dgm:pt modelId="{E66A267F-3F13-4795-A306-367A88723175}">
      <dgm:prSet phldrT="[Text]"/>
      <dgm:spPr/>
      <dgm:t>
        <a:bodyPr/>
        <a:lstStyle/>
        <a:p>
          <a:r>
            <a:rPr lang="en-IN" dirty="0"/>
            <a:t>EQUITY DIVIDEND PAYOUT</a:t>
          </a:r>
        </a:p>
      </dgm:t>
    </dgm:pt>
    <dgm:pt modelId="{DC908198-F33F-495D-A8FD-A542D771C89E}" type="parTrans" cxnId="{D6245994-652C-4379-842A-898205E4F5B2}">
      <dgm:prSet/>
      <dgm:spPr/>
      <dgm:t>
        <a:bodyPr/>
        <a:lstStyle/>
        <a:p>
          <a:endParaRPr lang="en-IN"/>
        </a:p>
      </dgm:t>
    </dgm:pt>
    <dgm:pt modelId="{4BC98946-C900-4B21-B770-FB10B220D4CD}" type="sibTrans" cxnId="{D6245994-652C-4379-842A-898205E4F5B2}">
      <dgm:prSet/>
      <dgm:spPr/>
      <dgm:t>
        <a:bodyPr/>
        <a:lstStyle/>
        <a:p>
          <a:endParaRPr lang="en-IN"/>
        </a:p>
      </dgm:t>
    </dgm:pt>
    <dgm:pt modelId="{21EA8297-1AD6-43C5-BFA9-04F4B6A544D6}">
      <dgm:prSet phldrT="[Text]"/>
      <dgm:spPr/>
      <dgm:t>
        <a:bodyPr/>
        <a:lstStyle/>
        <a:p>
          <a:r>
            <a:rPr lang="en-IN" dirty="0"/>
            <a:t>RETAINED EARNING</a:t>
          </a:r>
        </a:p>
      </dgm:t>
    </dgm:pt>
    <dgm:pt modelId="{CDF2E42E-9546-4B71-98C6-C72BCC5FD92A}" type="parTrans" cxnId="{E56A2757-1EB9-4ECC-B769-EC2794CB5E7D}">
      <dgm:prSet/>
      <dgm:spPr/>
      <dgm:t>
        <a:bodyPr/>
        <a:lstStyle/>
        <a:p>
          <a:endParaRPr lang="en-IN"/>
        </a:p>
      </dgm:t>
    </dgm:pt>
    <dgm:pt modelId="{40F28FB5-4E30-4FEA-8402-927463DBB3A4}" type="sibTrans" cxnId="{E56A2757-1EB9-4ECC-B769-EC2794CB5E7D}">
      <dgm:prSet/>
      <dgm:spPr/>
      <dgm:t>
        <a:bodyPr/>
        <a:lstStyle/>
        <a:p>
          <a:endParaRPr lang="en-IN"/>
        </a:p>
      </dgm:t>
    </dgm:pt>
    <dgm:pt modelId="{0346D8A3-541E-443F-B096-3AC628E817F5}" type="pres">
      <dgm:prSet presAssocID="{49D0FF31-504B-4869-B207-465001AF75D2}" presName="theList" presStyleCnt="0">
        <dgm:presLayoutVars>
          <dgm:dir/>
          <dgm:animLvl val="lvl"/>
          <dgm:resizeHandles val="exact"/>
        </dgm:presLayoutVars>
      </dgm:prSet>
      <dgm:spPr/>
    </dgm:pt>
    <dgm:pt modelId="{5C04E2C7-941F-438F-AA94-F1728E27D913}" type="pres">
      <dgm:prSet presAssocID="{3937D7C4-5C94-432F-8AB0-8EF1EB9EA96B}" presName="compNode" presStyleCnt="0"/>
      <dgm:spPr/>
    </dgm:pt>
    <dgm:pt modelId="{F54B27FC-C0E4-4D5B-85CB-321162228BEC}" type="pres">
      <dgm:prSet presAssocID="{3937D7C4-5C94-432F-8AB0-8EF1EB9EA96B}" presName="aNode" presStyleLbl="bgShp" presStyleIdx="0" presStyleCnt="3"/>
      <dgm:spPr/>
    </dgm:pt>
    <dgm:pt modelId="{4624383C-F9AC-4148-9975-2D1C6F72A4DF}" type="pres">
      <dgm:prSet presAssocID="{3937D7C4-5C94-432F-8AB0-8EF1EB9EA96B}" presName="textNode" presStyleLbl="bgShp" presStyleIdx="0" presStyleCnt="3"/>
      <dgm:spPr/>
    </dgm:pt>
    <dgm:pt modelId="{A8C01E34-AAB1-4580-A3B2-917A8C0C3DFC}" type="pres">
      <dgm:prSet presAssocID="{3937D7C4-5C94-432F-8AB0-8EF1EB9EA96B}" presName="compChildNode" presStyleCnt="0"/>
      <dgm:spPr/>
    </dgm:pt>
    <dgm:pt modelId="{603278A1-2B18-45EB-A5D8-3D3A54DED9E6}" type="pres">
      <dgm:prSet presAssocID="{3937D7C4-5C94-432F-8AB0-8EF1EB9EA96B}" presName="theInnerList" presStyleCnt="0"/>
      <dgm:spPr/>
    </dgm:pt>
    <dgm:pt modelId="{3F4AC01F-A7E3-4EC1-A1F9-297D4F5A0111}" type="pres">
      <dgm:prSet presAssocID="{3B876BAC-D3F1-4216-BB22-E4F183D7A0E9}" presName="childNode" presStyleLbl="node1" presStyleIdx="0" presStyleCnt="6">
        <dgm:presLayoutVars>
          <dgm:bulletEnabled val="1"/>
        </dgm:presLayoutVars>
      </dgm:prSet>
      <dgm:spPr/>
    </dgm:pt>
    <dgm:pt modelId="{D0AD100E-D556-467F-9E79-5F81BDB7D2AC}" type="pres">
      <dgm:prSet presAssocID="{3B876BAC-D3F1-4216-BB22-E4F183D7A0E9}" presName="aSpace2" presStyleCnt="0"/>
      <dgm:spPr/>
    </dgm:pt>
    <dgm:pt modelId="{B07C636F-52FA-420D-A042-D65BFE5B428E}" type="pres">
      <dgm:prSet presAssocID="{352F5734-1C90-48E6-A8DC-AC15230F1407}" presName="childNode" presStyleLbl="node1" presStyleIdx="1" presStyleCnt="6" custLinFactNeighborX="530" custLinFactNeighborY="-12364">
        <dgm:presLayoutVars>
          <dgm:bulletEnabled val="1"/>
        </dgm:presLayoutVars>
      </dgm:prSet>
      <dgm:spPr/>
    </dgm:pt>
    <dgm:pt modelId="{F5E009EF-8765-4877-8AD7-AFC95B78C8A4}" type="pres">
      <dgm:prSet presAssocID="{3937D7C4-5C94-432F-8AB0-8EF1EB9EA96B}" presName="aSpace" presStyleCnt="0"/>
      <dgm:spPr/>
    </dgm:pt>
    <dgm:pt modelId="{5844BC17-645E-4C30-B349-1C741F4D177D}" type="pres">
      <dgm:prSet presAssocID="{179B68FC-A168-46FE-A730-17A5A3E18647}" presName="compNode" presStyleCnt="0"/>
      <dgm:spPr/>
    </dgm:pt>
    <dgm:pt modelId="{23F2C051-FB69-408D-9176-FB916C7F5778}" type="pres">
      <dgm:prSet presAssocID="{179B68FC-A168-46FE-A730-17A5A3E18647}" presName="aNode" presStyleLbl="bgShp" presStyleIdx="1" presStyleCnt="3"/>
      <dgm:spPr/>
    </dgm:pt>
    <dgm:pt modelId="{0997DE2E-B48E-47C1-B535-C87E56524F39}" type="pres">
      <dgm:prSet presAssocID="{179B68FC-A168-46FE-A730-17A5A3E18647}" presName="textNode" presStyleLbl="bgShp" presStyleIdx="1" presStyleCnt="3"/>
      <dgm:spPr/>
    </dgm:pt>
    <dgm:pt modelId="{952BD981-1E8A-451A-975A-26D3900C4467}" type="pres">
      <dgm:prSet presAssocID="{179B68FC-A168-46FE-A730-17A5A3E18647}" presName="compChildNode" presStyleCnt="0"/>
      <dgm:spPr/>
    </dgm:pt>
    <dgm:pt modelId="{BB2E9AAD-00E8-483B-8F7B-BE5FC378D246}" type="pres">
      <dgm:prSet presAssocID="{179B68FC-A168-46FE-A730-17A5A3E18647}" presName="theInnerList" presStyleCnt="0"/>
      <dgm:spPr/>
    </dgm:pt>
    <dgm:pt modelId="{97C3A77C-06F3-42E6-A962-D86C753AB92D}" type="pres">
      <dgm:prSet presAssocID="{1F0EC8CC-AF6A-4465-AA46-EF8984647B99}" presName="childNode" presStyleLbl="node1" presStyleIdx="2" presStyleCnt="6" custScaleX="93721" custLinFactNeighborX="-5826" custLinFactNeighborY="-30910">
        <dgm:presLayoutVars>
          <dgm:bulletEnabled val="1"/>
        </dgm:presLayoutVars>
      </dgm:prSet>
      <dgm:spPr/>
    </dgm:pt>
    <dgm:pt modelId="{011F9409-1110-48E1-832E-A2B48FADC1BE}" type="pres">
      <dgm:prSet presAssocID="{1F0EC8CC-AF6A-4465-AA46-EF8984647B99}" presName="aSpace2" presStyleCnt="0"/>
      <dgm:spPr/>
    </dgm:pt>
    <dgm:pt modelId="{990531F4-97B8-4C73-A55B-50C89CA204CD}" type="pres">
      <dgm:prSet presAssocID="{AAA4D9E1-1FB2-473D-BE1E-056675239CF3}" presName="childNode" presStyleLbl="node1" presStyleIdx="3" presStyleCnt="6" custLinFactNeighborX="-3178">
        <dgm:presLayoutVars>
          <dgm:bulletEnabled val="1"/>
        </dgm:presLayoutVars>
      </dgm:prSet>
      <dgm:spPr/>
    </dgm:pt>
    <dgm:pt modelId="{C41ED886-6B36-4CAE-A2A6-89A02ECD0E40}" type="pres">
      <dgm:prSet presAssocID="{179B68FC-A168-46FE-A730-17A5A3E18647}" presName="aSpace" presStyleCnt="0"/>
      <dgm:spPr/>
    </dgm:pt>
    <dgm:pt modelId="{1C87625D-5393-42B3-9AD0-8F350F38AE9A}" type="pres">
      <dgm:prSet presAssocID="{D8B3925F-3FCE-4EB4-952B-A98C6260C5E8}" presName="compNode" presStyleCnt="0"/>
      <dgm:spPr/>
    </dgm:pt>
    <dgm:pt modelId="{E8CBF63A-3FF4-4B6B-847E-524AA3A29E1E}" type="pres">
      <dgm:prSet presAssocID="{D8B3925F-3FCE-4EB4-952B-A98C6260C5E8}" presName="aNode" presStyleLbl="bgShp" presStyleIdx="2" presStyleCnt="3" custLinFactNeighborX="52"/>
      <dgm:spPr/>
    </dgm:pt>
    <dgm:pt modelId="{DE75A1D1-96BE-4C53-A639-530D7CC078EB}" type="pres">
      <dgm:prSet presAssocID="{D8B3925F-3FCE-4EB4-952B-A98C6260C5E8}" presName="textNode" presStyleLbl="bgShp" presStyleIdx="2" presStyleCnt="3"/>
      <dgm:spPr/>
    </dgm:pt>
    <dgm:pt modelId="{E73D8EE8-0302-49EC-AA44-2053DA162454}" type="pres">
      <dgm:prSet presAssocID="{D8B3925F-3FCE-4EB4-952B-A98C6260C5E8}" presName="compChildNode" presStyleCnt="0"/>
      <dgm:spPr/>
    </dgm:pt>
    <dgm:pt modelId="{F90A8D81-47F8-4F4D-B3DE-966EC98A9162}" type="pres">
      <dgm:prSet presAssocID="{D8B3925F-3FCE-4EB4-952B-A98C6260C5E8}" presName="theInnerList" presStyleCnt="0"/>
      <dgm:spPr/>
    </dgm:pt>
    <dgm:pt modelId="{DF904B66-03A4-42B8-BAC4-92F08DD2AC15}" type="pres">
      <dgm:prSet presAssocID="{E66A267F-3F13-4795-A306-367A88723175}" presName="childNode" presStyleLbl="node1" presStyleIdx="4" presStyleCnt="6">
        <dgm:presLayoutVars>
          <dgm:bulletEnabled val="1"/>
        </dgm:presLayoutVars>
      </dgm:prSet>
      <dgm:spPr/>
    </dgm:pt>
    <dgm:pt modelId="{75462948-1200-41B7-8763-B09F88245308}" type="pres">
      <dgm:prSet presAssocID="{E66A267F-3F13-4795-A306-367A88723175}" presName="aSpace2" presStyleCnt="0"/>
      <dgm:spPr/>
    </dgm:pt>
    <dgm:pt modelId="{BD2EFF7C-5744-4481-9A96-B723C95F8022}" type="pres">
      <dgm:prSet presAssocID="{21EA8297-1AD6-43C5-BFA9-04F4B6A544D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788B604-BE1E-425D-A102-A5222FCFA8AE}" type="presOf" srcId="{1F0EC8CC-AF6A-4465-AA46-EF8984647B99}" destId="{97C3A77C-06F3-42E6-A962-D86C753AB92D}" srcOrd="0" destOrd="0" presId="urn:microsoft.com/office/officeart/2005/8/layout/lProcess2"/>
    <dgm:cxn modelId="{4EC4C52E-FA46-454E-A2FA-28EFA9BA282A}" type="presOf" srcId="{D8B3925F-3FCE-4EB4-952B-A98C6260C5E8}" destId="{DE75A1D1-96BE-4C53-A639-530D7CC078EB}" srcOrd="1" destOrd="0" presId="urn:microsoft.com/office/officeart/2005/8/layout/lProcess2"/>
    <dgm:cxn modelId="{02A56F39-10A9-41E1-8BA5-04B45321646D}" srcId="{3937D7C4-5C94-432F-8AB0-8EF1EB9EA96B}" destId="{3B876BAC-D3F1-4216-BB22-E4F183D7A0E9}" srcOrd="0" destOrd="0" parTransId="{440572B3-99B8-4AE2-AA7A-11AA2AE5A96A}" sibTransId="{D9EA42F0-6FE2-47CF-ACA1-2C5AA87FFD35}"/>
    <dgm:cxn modelId="{D3698040-3013-4E4D-8110-31A887DDB0B2}" srcId="{49D0FF31-504B-4869-B207-465001AF75D2}" destId="{D8B3925F-3FCE-4EB4-952B-A98C6260C5E8}" srcOrd="2" destOrd="0" parTransId="{75C74106-58AF-403A-8A28-B42B6524C593}" sibTransId="{D35D7EC6-852B-40B5-9F3C-6553BF3A27D1}"/>
    <dgm:cxn modelId="{545A7E5F-B9BC-4D58-A6FA-20A9B03A9CD1}" type="presOf" srcId="{E66A267F-3F13-4795-A306-367A88723175}" destId="{DF904B66-03A4-42B8-BAC4-92F08DD2AC15}" srcOrd="0" destOrd="0" presId="urn:microsoft.com/office/officeart/2005/8/layout/lProcess2"/>
    <dgm:cxn modelId="{F237286B-5913-4FE1-A9FF-F7E1495B4D84}" type="presOf" srcId="{352F5734-1C90-48E6-A8DC-AC15230F1407}" destId="{B07C636F-52FA-420D-A042-D65BFE5B428E}" srcOrd="0" destOrd="0" presId="urn:microsoft.com/office/officeart/2005/8/layout/lProcess2"/>
    <dgm:cxn modelId="{609CF952-9042-4829-9BFC-3C8C77B72301}" srcId="{179B68FC-A168-46FE-A730-17A5A3E18647}" destId="{1F0EC8CC-AF6A-4465-AA46-EF8984647B99}" srcOrd="0" destOrd="0" parTransId="{6FCDD0F7-F399-44E6-BE7E-753EB178E7F6}" sibTransId="{BDEA66EE-8D8D-440E-95F6-ED14BFC15901}"/>
    <dgm:cxn modelId="{0E920774-E1BE-4C0B-A34C-48FB80B8033B}" type="presOf" srcId="{AAA4D9E1-1FB2-473D-BE1E-056675239CF3}" destId="{990531F4-97B8-4C73-A55B-50C89CA204CD}" srcOrd="0" destOrd="0" presId="urn:microsoft.com/office/officeart/2005/8/layout/lProcess2"/>
    <dgm:cxn modelId="{E56A2757-1EB9-4ECC-B769-EC2794CB5E7D}" srcId="{D8B3925F-3FCE-4EB4-952B-A98C6260C5E8}" destId="{21EA8297-1AD6-43C5-BFA9-04F4B6A544D6}" srcOrd="1" destOrd="0" parTransId="{CDF2E42E-9546-4B71-98C6-C72BCC5FD92A}" sibTransId="{40F28FB5-4E30-4FEA-8402-927463DBB3A4}"/>
    <dgm:cxn modelId="{C9D4FD57-B861-4B16-B3A8-4682CCACF181}" srcId="{3937D7C4-5C94-432F-8AB0-8EF1EB9EA96B}" destId="{352F5734-1C90-48E6-A8DC-AC15230F1407}" srcOrd="1" destOrd="0" parTransId="{DF7BE137-1CD6-4123-9394-EC854452FD22}" sibTransId="{B76B58F9-D0C9-4804-905B-7A9AECCA59E5}"/>
    <dgm:cxn modelId="{F55D457E-D298-4FE5-9739-9D6F79C27300}" type="presOf" srcId="{3937D7C4-5C94-432F-8AB0-8EF1EB9EA96B}" destId="{4624383C-F9AC-4148-9975-2D1C6F72A4DF}" srcOrd="1" destOrd="0" presId="urn:microsoft.com/office/officeart/2005/8/layout/lProcess2"/>
    <dgm:cxn modelId="{0813307F-6BF5-4D71-8EBD-648AD9D8395A}" srcId="{179B68FC-A168-46FE-A730-17A5A3E18647}" destId="{AAA4D9E1-1FB2-473D-BE1E-056675239CF3}" srcOrd="1" destOrd="0" parTransId="{8E47BF2D-FA21-4EE2-BC50-1AE1EBEEAC90}" sibTransId="{53771B84-F2E8-4332-98C7-2D07BCE490BE}"/>
    <dgm:cxn modelId="{14DE607F-2DE1-43E0-9802-190FC936AB5C}" srcId="{49D0FF31-504B-4869-B207-465001AF75D2}" destId="{179B68FC-A168-46FE-A730-17A5A3E18647}" srcOrd="1" destOrd="0" parTransId="{169B4B57-64E8-486E-8C8C-1D6AB9EF700F}" sibTransId="{927FE546-B085-4DAE-B6D1-1DF3F887D6B8}"/>
    <dgm:cxn modelId="{646AE18F-48E4-488B-91EC-133EED76C3D1}" type="presOf" srcId="{D8B3925F-3FCE-4EB4-952B-A98C6260C5E8}" destId="{E8CBF63A-3FF4-4B6B-847E-524AA3A29E1E}" srcOrd="0" destOrd="0" presId="urn:microsoft.com/office/officeart/2005/8/layout/lProcess2"/>
    <dgm:cxn modelId="{9C707894-2B38-4A0A-920C-91794A79D9BC}" type="presOf" srcId="{3937D7C4-5C94-432F-8AB0-8EF1EB9EA96B}" destId="{F54B27FC-C0E4-4D5B-85CB-321162228BEC}" srcOrd="0" destOrd="0" presId="urn:microsoft.com/office/officeart/2005/8/layout/lProcess2"/>
    <dgm:cxn modelId="{D6245994-652C-4379-842A-898205E4F5B2}" srcId="{D8B3925F-3FCE-4EB4-952B-A98C6260C5E8}" destId="{E66A267F-3F13-4795-A306-367A88723175}" srcOrd="0" destOrd="0" parTransId="{DC908198-F33F-495D-A8FD-A542D771C89E}" sibTransId="{4BC98946-C900-4B21-B770-FB10B220D4CD}"/>
    <dgm:cxn modelId="{52C1B5A5-E2C4-4E32-85D0-648A3DBF2012}" type="presOf" srcId="{21EA8297-1AD6-43C5-BFA9-04F4B6A544D6}" destId="{BD2EFF7C-5744-4481-9A96-B723C95F8022}" srcOrd="0" destOrd="0" presId="urn:microsoft.com/office/officeart/2005/8/layout/lProcess2"/>
    <dgm:cxn modelId="{DA5823B9-C4EC-4F73-8C27-06A2EB0113FD}" type="presOf" srcId="{179B68FC-A168-46FE-A730-17A5A3E18647}" destId="{23F2C051-FB69-408D-9176-FB916C7F5778}" srcOrd="0" destOrd="0" presId="urn:microsoft.com/office/officeart/2005/8/layout/lProcess2"/>
    <dgm:cxn modelId="{EEA183E6-A4BC-4D0B-9532-1AACF80CC4A0}" srcId="{49D0FF31-504B-4869-B207-465001AF75D2}" destId="{3937D7C4-5C94-432F-8AB0-8EF1EB9EA96B}" srcOrd="0" destOrd="0" parTransId="{C52A96DF-264D-4CA2-8B72-61F2D1062998}" sibTransId="{44D24420-8BD3-41BA-96E0-9EB05177E5DB}"/>
    <dgm:cxn modelId="{2AE16AEA-F444-4AF1-8AAE-8C082534990D}" type="presOf" srcId="{3B876BAC-D3F1-4216-BB22-E4F183D7A0E9}" destId="{3F4AC01F-A7E3-4EC1-A1F9-297D4F5A0111}" srcOrd="0" destOrd="0" presId="urn:microsoft.com/office/officeart/2005/8/layout/lProcess2"/>
    <dgm:cxn modelId="{132140EB-B1E2-4A2B-AB97-0ED3FCE8ADC3}" type="presOf" srcId="{179B68FC-A168-46FE-A730-17A5A3E18647}" destId="{0997DE2E-B48E-47C1-B535-C87E56524F39}" srcOrd="1" destOrd="0" presId="urn:microsoft.com/office/officeart/2005/8/layout/lProcess2"/>
    <dgm:cxn modelId="{399308FA-6A9E-4066-B5B3-9909336D3F68}" type="presOf" srcId="{49D0FF31-504B-4869-B207-465001AF75D2}" destId="{0346D8A3-541E-443F-B096-3AC628E817F5}" srcOrd="0" destOrd="0" presId="urn:microsoft.com/office/officeart/2005/8/layout/lProcess2"/>
    <dgm:cxn modelId="{79178E39-D116-43F6-96B1-CA610DBCF23A}" type="presParOf" srcId="{0346D8A3-541E-443F-B096-3AC628E817F5}" destId="{5C04E2C7-941F-438F-AA94-F1728E27D913}" srcOrd="0" destOrd="0" presId="urn:microsoft.com/office/officeart/2005/8/layout/lProcess2"/>
    <dgm:cxn modelId="{DADD0A1F-15DE-46BA-933F-8178CCF6C5A4}" type="presParOf" srcId="{5C04E2C7-941F-438F-AA94-F1728E27D913}" destId="{F54B27FC-C0E4-4D5B-85CB-321162228BEC}" srcOrd="0" destOrd="0" presId="urn:microsoft.com/office/officeart/2005/8/layout/lProcess2"/>
    <dgm:cxn modelId="{634F4C5F-96F8-480D-AEC6-921DE094728A}" type="presParOf" srcId="{5C04E2C7-941F-438F-AA94-F1728E27D913}" destId="{4624383C-F9AC-4148-9975-2D1C6F72A4DF}" srcOrd="1" destOrd="0" presId="urn:microsoft.com/office/officeart/2005/8/layout/lProcess2"/>
    <dgm:cxn modelId="{9C8D378B-7B2B-4E43-9B2E-171DCF3DEDE2}" type="presParOf" srcId="{5C04E2C7-941F-438F-AA94-F1728E27D913}" destId="{A8C01E34-AAB1-4580-A3B2-917A8C0C3DFC}" srcOrd="2" destOrd="0" presId="urn:microsoft.com/office/officeart/2005/8/layout/lProcess2"/>
    <dgm:cxn modelId="{1A7189F4-F13A-4A7D-8A48-D6C42F813D30}" type="presParOf" srcId="{A8C01E34-AAB1-4580-A3B2-917A8C0C3DFC}" destId="{603278A1-2B18-45EB-A5D8-3D3A54DED9E6}" srcOrd="0" destOrd="0" presId="urn:microsoft.com/office/officeart/2005/8/layout/lProcess2"/>
    <dgm:cxn modelId="{FA2742E4-7A33-4C06-9342-3D9A99A3E8AC}" type="presParOf" srcId="{603278A1-2B18-45EB-A5D8-3D3A54DED9E6}" destId="{3F4AC01F-A7E3-4EC1-A1F9-297D4F5A0111}" srcOrd="0" destOrd="0" presId="urn:microsoft.com/office/officeart/2005/8/layout/lProcess2"/>
    <dgm:cxn modelId="{565B13DD-C17D-4E42-B79A-3E87F68ACB73}" type="presParOf" srcId="{603278A1-2B18-45EB-A5D8-3D3A54DED9E6}" destId="{D0AD100E-D556-467F-9E79-5F81BDB7D2AC}" srcOrd="1" destOrd="0" presId="urn:microsoft.com/office/officeart/2005/8/layout/lProcess2"/>
    <dgm:cxn modelId="{A15F3672-2D67-4BA7-A002-EBBE5825B6B6}" type="presParOf" srcId="{603278A1-2B18-45EB-A5D8-3D3A54DED9E6}" destId="{B07C636F-52FA-420D-A042-D65BFE5B428E}" srcOrd="2" destOrd="0" presId="urn:microsoft.com/office/officeart/2005/8/layout/lProcess2"/>
    <dgm:cxn modelId="{8F795A3F-BA86-49AF-93D7-9DA670489264}" type="presParOf" srcId="{0346D8A3-541E-443F-B096-3AC628E817F5}" destId="{F5E009EF-8765-4877-8AD7-AFC95B78C8A4}" srcOrd="1" destOrd="0" presId="urn:microsoft.com/office/officeart/2005/8/layout/lProcess2"/>
    <dgm:cxn modelId="{CD15E46B-7D1E-4438-8D38-A71919B13B13}" type="presParOf" srcId="{0346D8A3-541E-443F-B096-3AC628E817F5}" destId="{5844BC17-645E-4C30-B349-1C741F4D177D}" srcOrd="2" destOrd="0" presId="urn:microsoft.com/office/officeart/2005/8/layout/lProcess2"/>
    <dgm:cxn modelId="{6C12BC9B-5D1C-44CB-8634-ED7CE490A6B2}" type="presParOf" srcId="{5844BC17-645E-4C30-B349-1C741F4D177D}" destId="{23F2C051-FB69-408D-9176-FB916C7F5778}" srcOrd="0" destOrd="0" presId="urn:microsoft.com/office/officeart/2005/8/layout/lProcess2"/>
    <dgm:cxn modelId="{C9461868-55D8-460C-BA60-0820A3E9830B}" type="presParOf" srcId="{5844BC17-645E-4C30-B349-1C741F4D177D}" destId="{0997DE2E-B48E-47C1-B535-C87E56524F39}" srcOrd="1" destOrd="0" presId="urn:microsoft.com/office/officeart/2005/8/layout/lProcess2"/>
    <dgm:cxn modelId="{F3291866-BF96-483C-93F7-72FD5C4F2135}" type="presParOf" srcId="{5844BC17-645E-4C30-B349-1C741F4D177D}" destId="{952BD981-1E8A-451A-975A-26D3900C4467}" srcOrd="2" destOrd="0" presId="urn:microsoft.com/office/officeart/2005/8/layout/lProcess2"/>
    <dgm:cxn modelId="{B0EC4C96-D1C0-4D93-8E27-0B2CD07BBF25}" type="presParOf" srcId="{952BD981-1E8A-451A-975A-26D3900C4467}" destId="{BB2E9AAD-00E8-483B-8F7B-BE5FC378D246}" srcOrd="0" destOrd="0" presId="urn:microsoft.com/office/officeart/2005/8/layout/lProcess2"/>
    <dgm:cxn modelId="{B4F7D333-0AAC-4FA1-8977-87F3DACAE42A}" type="presParOf" srcId="{BB2E9AAD-00E8-483B-8F7B-BE5FC378D246}" destId="{97C3A77C-06F3-42E6-A962-D86C753AB92D}" srcOrd="0" destOrd="0" presId="urn:microsoft.com/office/officeart/2005/8/layout/lProcess2"/>
    <dgm:cxn modelId="{1DDE6C48-590A-420F-BCBD-4ADDDEAEB120}" type="presParOf" srcId="{BB2E9AAD-00E8-483B-8F7B-BE5FC378D246}" destId="{011F9409-1110-48E1-832E-A2B48FADC1BE}" srcOrd="1" destOrd="0" presId="urn:microsoft.com/office/officeart/2005/8/layout/lProcess2"/>
    <dgm:cxn modelId="{AC50F602-6E0F-4E3B-8577-4172EF122949}" type="presParOf" srcId="{BB2E9AAD-00E8-483B-8F7B-BE5FC378D246}" destId="{990531F4-97B8-4C73-A55B-50C89CA204CD}" srcOrd="2" destOrd="0" presId="urn:microsoft.com/office/officeart/2005/8/layout/lProcess2"/>
    <dgm:cxn modelId="{A850CC74-2B44-4292-A0FD-153C294EDC8B}" type="presParOf" srcId="{0346D8A3-541E-443F-B096-3AC628E817F5}" destId="{C41ED886-6B36-4CAE-A2A6-89A02ECD0E40}" srcOrd="3" destOrd="0" presId="urn:microsoft.com/office/officeart/2005/8/layout/lProcess2"/>
    <dgm:cxn modelId="{0939E1F2-8946-4721-84FD-682F53D5F346}" type="presParOf" srcId="{0346D8A3-541E-443F-B096-3AC628E817F5}" destId="{1C87625D-5393-42B3-9AD0-8F350F38AE9A}" srcOrd="4" destOrd="0" presId="urn:microsoft.com/office/officeart/2005/8/layout/lProcess2"/>
    <dgm:cxn modelId="{04DCC278-4954-4FD3-972E-0680C2EA4EC4}" type="presParOf" srcId="{1C87625D-5393-42B3-9AD0-8F350F38AE9A}" destId="{E8CBF63A-3FF4-4B6B-847E-524AA3A29E1E}" srcOrd="0" destOrd="0" presId="urn:microsoft.com/office/officeart/2005/8/layout/lProcess2"/>
    <dgm:cxn modelId="{673EC776-F1A2-48D4-BD4D-330E72803C93}" type="presParOf" srcId="{1C87625D-5393-42B3-9AD0-8F350F38AE9A}" destId="{DE75A1D1-96BE-4C53-A639-530D7CC078EB}" srcOrd="1" destOrd="0" presId="urn:microsoft.com/office/officeart/2005/8/layout/lProcess2"/>
    <dgm:cxn modelId="{40573069-94BE-4AFF-B27C-1D5C1106737B}" type="presParOf" srcId="{1C87625D-5393-42B3-9AD0-8F350F38AE9A}" destId="{E73D8EE8-0302-49EC-AA44-2053DA162454}" srcOrd="2" destOrd="0" presId="urn:microsoft.com/office/officeart/2005/8/layout/lProcess2"/>
    <dgm:cxn modelId="{0A1E471E-1B52-4A0E-B310-7C41CA905968}" type="presParOf" srcId="{E73D8EE8-0302-49EC-AA44-2053DA162454}" destId="{F90A8D81-47F8-4F4D-B3DE-966EC98A9162}" srcOrd="0" destOrd="0" presId="urn:microsoft.com/office/officeart/2005/8/layout/lProcess2"/>
    <dgm:cxn modelId="{B4289A13-E4F5-405F-9EAC-CCBDE77443E1}" type="presParOf" srcId="{F90A8D81-47F8-4F4D-B3DE-966EC98A9162}" destId="{DF904B66-03A4-42B8-BAC4-92F08DD2AC15}" srcOrd="0" destOrd="0" presId="urn:microsoft.com/office/officeart/2005/8/layout/lProcess2"/>
    <dgm:cxn modelId="{7BC8CE02-DD83-44AF-8930-1930BD1978FF}" type="presParOf" srcId="{F90A8D81-47F8-4F4D-B3DE-966EC98A9162}" destId="{75462948-1200-41B7-8763-B09F88245308}" srcOrd="1" destOrd="0" presId="urn:microsoft.com/office/officeart/2005/8/layout/lProcess2"/>
    <dgm:cxn modelId="{DC307524-F530-477E-908D-5BF52A75C0E1}" type="presParOf" srcId="{F90A8D81-47F8-4F4D-B3DE-966EC98A9162}" destId="{BD2EFF7C-5744-4481-9A96-B723C95F802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D0FF31-504B-4869-B207-465001AF75D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37D7C4-5C94-432F-8AB0-8EF1EB9EA96B}">
      <dgm:prSet phldrT="[Text]" custT="1"/>
      <dgm:spPr/>
      <dgm:t>
        <a:bodyPr/>
        <a:lstStyle/>
        <a:p>
          <a:r>
            <a:rPr lang="en-IN" sz="3200" dirty="0"/>
            <a:t>INVESTMENT DECISION</a:t>
          </a:r>
        </a:p>
      </dgm:t>
    </dgm:pt>
    <dgm:pt modelId="{C52A96DF-264D-4CA2-8B72-61F2D1062998}" type="parTrans" cxnId="{EEA183E6-A4BC-4D0B-9532-1AACF80CC4A0}">
      <dgm:prSet/>
      <dgm:spPr/>
      <dgm:t>
        <a:bodyPr/>
        <a:lstStyle/>
        <a:p>
          <a:endParaRPr lang="en-IN"/>
        </a:p>
      </dgm:t>
    </dgm:pt>
    <dgm:pt modelId="{44D24420-8BD3-41BA-96E0-9EB05177E5DB}" type="sibTrans" cxnId="{EEA183E6-A4BC-4D0B-9532-1AACF80CC4A0}">
      <dgm:prSet/>
      <dgm:spPr/>
      <dgm:t>
        <a:bodyPr/>
        <a:lstStyle/>
        <a:p>
          <a:endParaRPr lang="en-IN"/>
        </a:p>
      </dgm:t>
    </dgm:pt>
    <dgm:pt modelId="{3B876BAC-D3F1-4216-BB22-E4F183D7A0E9}">
      <dgm:prSet phldrT="[Text]" custT="1"/>
      <dgm:spPr/>
      <dgm:t>
        <a:bodyPr/>
        <a:lstStyle/>
        <a:p>
          <a:r>
            <a:rPr lang="en-IN" sz="2400" dirty="0"/>
            <a:t>CAPITAL BUDEGETING (LONG TERM)</a:t>
          </a:r>
        </a:p>
      </dgm:t>
    </dgm:pt>
    <dgm:pt modelId="{440572B3-99B8-4AE2-AA7A-11AA2AE5A96A}" type="parTrans" cxnId="{02A56F39-10A9-41E1-8BA5-04B45321646D}">
      <dgm:prSet/>
      <dgm:spPr/>
      <dgm:t>
        <a:bodyPr/>
        <a:lstStyle/>
        <a:p>
          <a:endParaRPr lang="en-IN"/>
        </a:p>
      </dgm:t>
    </dgm:pt>
    <dgm:pt modelId="{D9EA42F0-6FE2-47CF-ACA1-2C5AA87FFD35}" type="sibTrans" cxnId="{02A56F39-10A9-41E1-8BA5-04B45321646D}">
      <dgm:prSet/>
      <dgm:spPr/>
      <dgm:t>
        <a:bodyPr/>
        <a:lstStyle/>
        <a:p>
          <a:endParaRPr lang="en-IN"/>
        </a:p>
      </dgm:t>
    </dgm:pt>
    <dgm:pt modelId="{352F5734-1C90-48E6-A8DC-AC15230F1407}">
      <dgm:prSet phldrT="[Text]" custT="1"/>
      <dgm:spPr/>
      <dgm:t>
        <a:bodyPr/>
        <a:lstStyle/>
        <a:p>
          <a:r>
            <a:rPr lang="en-IN" sz="2400" dirty="0"/>
            <a:t>WORKING CAPITAL (SHORT TERM)</a:t>
          </a:r>
        </a:p>
      </dgm:t>
    </dgm:pt>
    <dgm:pt modelId="{DF7BE137-1CD6-4123-9394-EC854452FD22}" type="parTrans" cxnId="{C9D4FD57-B861-4B16-B3A8-4682CCACF181}">
      <dgm:prSet/>
      <dgm:spPr/>
      <dgm:t>
        <a:bodyPr/>
        <a:lstStyle/>
        <a:p>
          <a:endParaRPr lang="en-IN"/>
        </a:p>
      </dgm:t>
    </dgm:pt>
    <dgm:pt modelId="{B76B58F9-D0C9-4804-905B-7A9AECCA59E5}" type="sibTrans" cxnId="{C9D4FD57-B861-4B16-B3A8-4682CCACF181}">
      <dgm:prSet/>
      <dgm:spPr/>
      <dgm:t>
        <a:bodyPr/>
        <a:lstStyle/>
        <a:p>
          <a:endParaRPr lang="en-IN"/>
        </a:p>
      </dgm:t>
    </dgm:pt>
    <dgm:pt modelId="{179B68FC-A168-46FE-A730-17A5A3E18647}">
      <dgm:prSet phldrT="[Text]" custT="1"/>
      <dgm:spPr/>
      <dgm:t>
        <a:bodyPr/>
        <a:lstStyle/>
        <a:p>
          <a:r>
            <a:rPr lang="en-IN" sz="3200" dirty="0"/>
            <a:t>FINANCING DECISION</a:t>
          </a:r>
        </a:p>
      </dgm:t>
    </dgm:pt>
    <dgm:pt modelId="{169B4B57-64E8-486E-8C8C-1D6AB9EF700F}" type="parTrans" cxnId="{14DE607F-2DE1-43E0-9802-190FC936AB5C}">
      <dgm:prSet/>
      <dgm:spPr/>
      <dgm:t>
        <a:bodyPr/>
        <a:lstStyle/>
        <a:p>
          <a:endParaRPr lang="en-IN"/>
        </a:p>
      </dgm:t>
    </dgm:pt>
    <dgm:pt modelId="{927FE546-B085-4DAE-B6D1-1DF3F887D6B8}" type="sibTrans" cxnId="{14DE607F-2DE1-43E0-9802-190FC936AB5C}">
      <dgm:prSet/>
      <dgm:spPr/>
      <dgm:t>
        <a:bodyPr/>
        <a:lstStyle/>
        <a:p>
          <a:endParaRPr lang="en-IN"/>
        </a:p>
      </dgm:t>
    </dgm:pt>
    <dgm:pt modelId="{1F0EC8CC-AF6A-4465-AA46-EF8984647B99}">
      <dgm:prSet phldrT="[Text]" custT="1"/>
      <dgm:spPr/>
      <dgm:t>
        <a:bodyPr/>
        <a:lstStyle/>
        <a:p>
          <a:r>
            <a:rPr lang="en-IN" sz="2400" dirty="0"/>
            <a:t>EQUITY</a:t>
          </a:r>
        </a:p>
      </dgm:t>
    </dgm:pt>
    <dgm:pt modelId="{6FCDD0F7-F399-44E6-BE7E-753EB178E7F6}" type="parTrans" cxnId="{609CF952-9042-4829-9BFC-3C8C77B72301}">
      <dgm:prSet/>
      <dgm:spPr/>
      <dgm:t>
        <a:bodyPr/>
        <a:lstStyle/>
        <a:p>
          <a:endParaRPr lang="en-IN"/>
        </a:p>
      </dgm:t>
    </dgm:pt>
    <dgm:pt modelId="{BDEA66EE-8D8D-440E-95F6-ED14BFC15901}" type="sibTrans" cxnId="{609CF952-9042-4829-9BFC-3C8C77B72301}">
      <dgm:prSet/>
      <dgm:spPr/>
      <dgm:t>
        <a:bodyPr/>
        <a:lstStyle/>
        <a:p>
          <a:endParaRPr lang="en-IN"/>
        </a:p>
      </dgm:t>
    </dgm:pt>
    <dgm:pt modelId="{AAA4D9E1-1FB2-473D-BE1E-056675239CF3}">
      <dgm:prSet phldrT="[Text]" custT="1"/>
      <dgm:spPr/>
      <dgm:t>
        <a:bodyPr/>
        <a:lstStyle/>
        <a:p>
          <a:r>
            <a:rPr lang="en-IN" sz="2400" dirty="0"/>
            <a:t>DEBT</a:t>
          </a:r>
        </a:p>
      </dgm:t>
    </dgm:pt>
    <dgm:pt modelId="{8E47BF2D-FA21-4EE2-BC50-1AE1EBEEAC90}" type="parTrans" cxnId="{0813307F-6BF5-4D71-8EBD-648AD9D8395A}">
      <dgm:prSet/>
      <dgm:spPr/>
      <dgm:t>
        <a:bodyPr/>
        <a:lstStyle/>
        <a:p>
          <a:endParaRPr lang="en-IN"/>
        </a:p>
      </dgm:t>
    </dgm:pt>
    <dgm:pt modelId="{53771B84-F2E8-4332-98C7-2D07BCE490BE}" type="sibTrans" cxnId="{0813307F-6BF5-4D71-8EBD-648AD9D8395A}">
      <dgm:prSet/>
      <dgm:spPr/>
      <dgm:t>
        <a:bodyPr/>
        <a:lstStyle/>
        <a:p>
          <a:endParaRPr lang="en-IN"/>
        </a:p>
      </dgm:t>
    </dgm:pt>
    <dgm:pt modelId="{D8B3925F-3FCE-4EB4-952B-A98C6260C5E8}">
      <dgm:prSet phldrT="[Text]" custT="1"/>
      <dgm:spPr/>
      <dgm:t>
        <a:bodyPr/>
        <a:lstStyle/>
        <a:p>
          <a:r>
            <a:rPr lang="en-IN" sz="3200" dirty="0"/>
            <a:t>DIVIDEND DECISION</a:t>
          </a:r>
        </a:p>
      </dgm:t>
    </dgm:pt>
    <dgm:pt modelId="{75C74106-58AF-403A-8A28-B42B6524C593}" type="parTrans" cxnId="{D3698040-3013-4E4D-8110-31A887DDB0B2}">
      <dgm:prSet/>
      <dgm:spPr/>
      <dgm:t>
        <a:bodyPr/>
        <a:lstStyle/>
        <a:p>
          <a:endParaRPr lang="en-IN"/>
        </a:p>
      </dgm:t>
    </dgm:pt>
    <dgm:pt modelId="{D35D7EC6-852B-40B5-9F3C-6553BF3A27D1}" type="sibTrans" cxnId="{D3698040-3013-4E4D-8110-31A887DDB0B2}">
      <dgm:prSet/>
      <dgm:spPr/>
      <dgm:t>
        <a:bodyPr/>
        <a:lstStyle/>
        <a:p>
          <a:endParaRPr lang="en-IN"/>
        </a:p>
      </dgm:t>
    </dgm:pt>
    <dgm:pt modelId="{E66A267F-3F13-4795-A306-367A88723175}">
      <dgm:prSet phldrT="[Text]"/>
      <dgm:spPr/>
      <dgm:t>
        <a:bodyPr/>
        <a:lstStyle/>
        <a:p>
          <a:r>
            <a:rPr lang="en-IN" dirty="0"/>
            <a:t>EQUITY DIVIDEND PAYOUT</a:t>
          </a:r>
        </a:p>
      </dgm:t>
    </dgm:pt>
    <dgm:pt modelId="{DC908198-F33F-495D-A8FD-A542D771C89E}" type="parTrans" cxnId="{D6245994-652C-4379-842A-898205E4F5B2}">
      <dgm:prSet/>
      <dgm:spPr/>
      <dgm:t>
        <a:bodyPr/>
        <a:lstStyle/>
        <a:p>
          <a:endParaRPr lang="en-IN"/>
        </a:p>
      </dgm:t>
    </dgm:pt>
    <dgm:pt modelId="{4BC98946-C900-4B21-B770-FB10B220D4CD}" type="sibTrans" cxnId="{D6245994-652C-4379-842A-898205E4F5B2}">
      <dgm:prSet/>
      <dgm:spPr/>
      <dgm:t>
        <a:bodyPr/>
        <a:lstStyle/>
        <a:p>
          <a:endParaRPr lang="en-IN"/>
        </a:p>
      </dgm:t>
    </dgm:pt>
    <dgm:pt modelId="{21EA8297-1AD6-43C5-BFA9-04F4B6A544D6}">
      <dgm:prSet phldrT="[Text]"/>
      <dgm:spPr/>
      <dgm:t>
        <a:bodyPr/>
        <a:lstStyle/>
        <a:p>
          <a:r>
            <a:rPr lang="en-IN" dirty="0"/>
            <a:t>RETAINED EARNING</a:t>
          </a:r>
        </a:p>
      </dgm:t>
    </dgm:pt>
    <dgm:pt modelId="{CDF2E42E-9546-4B71-98C6-C72BCC5FD92A}" type="parTrans" cxnId="{E56A2757-1EB9-4ECC-B769-EC2794CB5E7D}">
      <dgm:prSet/>
      <dgm:spPr/>
      <dgm:t>
        <a:bodyPr/>
        <a:lstStyle/>
        <a:p>
          <a:endParaRPr lang="en-IN"/>
        </a:p>
      </dgm:t>
    </dgm:pt>
    <dgm:pt modelId="{40F28FB5-4E30-4FEA-8402-927463DBB3A4}" type="sibTrans" cxnId="{E56A2757-1EB9-4ECC-B769-EC2794CB5E7D}">
      <dgm:prSet/>
      <dgm:spPr/>
      <dgm:t>
        <a:bodyPr/>
        <a:lstStyle/>
        <a:p>
          <a:endParaRPr lang="en-IN"/>
        </a:p>
      </dgm:t>
    </dgm:pt>
    <dgm:pt modelId="{0346D8A3-541E-443F-B096-3AC628E817F5}" type="pres">
      <dgm:prSet presAssocID="{49D0FF31-504B-4869-B207-465001AF75D2}" presName="theList" presStyleCnt="0">
        <dgm:presLayoutVars>
          <dgm:dir/>
          <dgm:animLvl val="lvl"/>
          <dgm:resizeHandles val="exact"/>
        </dgm:presLayoutVars>
      </dgm:prSet>
      <dgm:spPr/>
    </dgm:pt>
    <dgm:pt modelId="{5C04E2C7-941F-438F-AA94-F1728E27D913}" type="pres">
      <dgm:prSet presAssocID="{3937D7C4-5C94-432F-8AB0-8EF1EB9EA96B}" presName="compNode" presStyleCnt="0"/>
      <dgm:spPr/>
    </dgm:pt>
    <dgm:pt modelId="{F54B27FC-C0E4-4D5B-85CB-321162228BEC}" type="pres">
      <dgm:prSet presAssocID="{3937D7C4-5C94-432F-8AB0-8EF1EB9EA96B}" presName="aNode" presStyleLbl="bgShp" presStyleIdx="0" presStyleCnt="3"/>
      <dgm:spPr/>
    </dgm:pt>
    <dgm:pt modelId="{4624383C-F9AC-4148-9975-2D1C6F72A4DF}" type="pres">
      <dgm:prSet presAssocID="{3937D7C4-5C94-432F-8AB0-8EF1EB9EA96B}" presName="textNode" presStyleLbl="bgShp" presStyleIdx="0" presStyleCnt="3"/>
      <dgm:spPr/>
    </dgm:pt>
    <dgm:pt modelId="{A8C01E34-AAB1-4580-A3B2-917A8C0C3DFC}" type="pres">
      <dgm:prSet presAssocID="{3937D7C4-5C94-432F-8AB0-8EF1EB9EA96B}" presName="compChildNode" presStyleCnt="0"/>
      <dgm:spPr/>
    </dgm:pt>
    <dgm:pt modelId="{603278A1-2B18-45EB-A5D8-3D3A54DED9E6}" type="pres">
      <dgm:prSet presAssocID="{3937D7C4-5C94-432F-8AB0-8EF1EB9EA96B}" presName="theInnerList" presStyleCnt="0"/>
      <dgm:spPr/>
    </dgm:pt>
    <dgm:pt modelId="{3F4AC01F-A7E3-4EC1-A1F9-297D4F5A0111}" type="pres">
      <dgm:prSet presAssocID="{3B876BAC-D3F1-4216-BB22-E4F183D7A0E9}" presName="childNode" presStyleLbl="node1" presStyleIdx="0" presStyleCnt="6">
        <dgm:presLayoutVars>
          <dgm:bulletEnabled val="1"/>
        </dgm:presLayoutVars>
      </dgm:prSet>
      <dgm:spPr/>
    </dgm:pt>
    <dgm:pt modelId="{D0AD100E-D556-467F-9E79-5F81BDB7D2AC}" type="pres">
      <dgm:prSet presAssocID="{3B876BAC-D3F1-4216-BB22-E4F183D7A0E9}" presName="aSpace2" presStyleCnt="0"/>
      <dgm:spPr/>
    </dgm:pt>
    <dgm:pt modelId="{B07C636F-52FA-420D-A042-D65BFE5B428E}" type="pres">
      <dgm:prSet presAssocID="{352F5734-1C90-48E6-A8DC-AC15230F1407}" presName="childNode" presStyleLbl="node1" presStyleIdx="1" presStyleCnt="6" custLinFactNeighborX="530" custLinFactNeighborY="-12364">
        <dgm:presLayoutVars>
          <dgm:bulletEnabled val="1"/>
        </dgm:presLayoutVars>
      </dgm:prSet>
      <dgm:spPr/>
    </dgm:pt>
    <dgm:pt modelId="{F5E009EF-8765-4877-8AD7-AFC95B78C8A4}" type="pres">
      <dgm:prSet presAssocID="{3937D7C4-5C94-432F-8AB0-8EF1EB9EA96B}" presName="aSpace" presStyleCnt="0"/>
      <dgm:spPr/>
    </dgm:pt>
    <dgm:pt modelId="{5844BC17-645E-4C30-B349-1C741F4D177D}" type="pres">
      <dgm:prSet presAssocID="{179B68FC-A168-46FE-A730-17A5A3E18647}" presName="compNode" presStyleCnt="0"/>
      <dgm:spPr/>
    </dgm:pt>
    <dgm:pt modelId="{23F2C051-FB69-408D-9176-FB916C7F5778}" type="pres">
      <dgm:prSet presAssocID="{179B68FC-A168-46FE-A730-17A5A3E18647}" presName="aNode" presStyleLbl="bgShp" presStyleIdx="1" presStyleCnt="3"/>
      <dgm:spPr/>
    </dgm:pt>
    <dgm:pt modelId="{0997DE2E-B48E-47C1-B535-C87E56524F39}" type="pres">
      <dgm:prSet presAssocID="{179B68FC-A168-46FE-A730-17A5A3E18647}" presName="textNode" presStyleLbl="bgShp" presStyleIdx="1" presStyleCnt="3"/>
      <dgm:spPr/>
    </dgm:pt>
    <dgm:pt modelId="{952BD981-1E8A-451A-975A-26D3900C4467}" type="pres">
      <dgm:prSet presAssocID="{179B68FC-A168-46FE-A730-17A5A3E18647}" presName="compChildNode" presStyleCnt="0"/>
      <dgm:spPr/>
    </dgm:pt>
    <dgm:pt modelId="{BB2E9AAD-00E8-483B-8F7B-BE5FC378D246}" type="pres">
      <dgm:prSet presAssocID="{179B68FC-A168-46FE-A730-17A5A3E18647}" presName="theInnerList" presStyleCnt="0"/>
      <dgm:spPr/>
    </dgm:pt>
    <dgm:pt modelId="{97C3A77C-06F3-42E6-A962-D86C753AB92D}" type="pres">
      <dgm:prSet presAssocID="{1F0EC8CC-AF6A-4465-AA46-EF8984647B99}" presName="childNode" presStyleLbl="node1" presStyleIdx="2" presStyleCnt="6" custScaleX="93721" custLinFactNeighborX="-5826" custLinFactNeighborY="-30910">
        <dgm:presLayoutVars>
          <dgm:bulletEnabled val="1"/>
        </dgm:presLayoutVars>
      </dgm:prSet>
      <dgm:spPr/>
    </dgm:pt>
    <dgm:pt modelId="{011F9409-1110-48E1-832E-A2B48FADC1BE}" type="pres">
      <dgm:prSet presAssocID="{1F0EC8CC-AF6A-4465-AA46-EF8984647B99}" presName="aSpace2" presStyleCnt="0"/>
      <dgm:spPr/>
    </dgm:pt>
    <dgm:pt modelId="{990531F4-97B8-4C73-A55B-50C89CA204CD}" type="pres">
      <dgm:prSet presAssocID="{AAA4D9E1-1FB2-473D-BE1E-056675239CF3}" presName="childNode" presStyleLbl="node1" presStyleIdx="3" presStyleCnt="6" custLinFactNeighborX="-3178">
        <dgm:presLayoutVars>
          <dgm:bulletEnabled val="1"/>
        </dgm:presLayoutVars>
      </dgm:prSet>
      <dgm:spPr/>
    </dgm:pt>
    <dgm:pt modelId="{C41ED886-6B36-4CAE-A2A6-89A02ECD0E40}" type="pres">
      <dgm:prSet presAssocID="{179B68FC-A168-46FE-A730-17A5A3E18647}" presName="aSpace" presStyleCnt="0"/>
      <dgm:spPr/>
    </dgm:pt>
    <dgm:pt modelId="{1C87625D-5393-42B3-9AD0-8F350F38AE9A}" type="pres">
      <dgm:prSet presAssocID="{D8B3925F-3FCE-4EB4-952B-A98C6260C5E8}" presName="compNode" presStyleCnt="0"/>
      <dgm:spPr/>
    </dgm:pt>
    <dgm:pt modelId="{E8CBF63A-3FF4-4B6B-847E-524AA3A29E1E}" type="pres">
      <dgm:prSet presAssocID="{D8B3925F-3FCE-4EB4-952B-A98C6260C5E8}" presName="aNode" presStyleLbl="bgShp" presStyleIdx="2" presStyleCnt="3" custLinFactNeighborX="52"/>
      <dgm:spPr/>
    </dgm:pt>
    <dgm:pt modelId="{DE75A1D1-96BE-4C53-A639-530D7CC078EB}" type="pres">
      <dgm:prSet presAssocID="{D8B3925F-3FCE-4EB4-952B-A98C6260C5E8}" presName="textNode" presStyleLbl="bgShp" presStyleIdx="2" presStyleCnt="3"/>
      <dgm:spPr/>
    </dgm:pt>
    <dgm:pt modelId="{E73D8EE8-0302-49EC-AA44-2053DA162454}" type="pres">
      <dgm:prSet presAssocID="{D8B3925F-3FCE-4EB4-952B-A98C6260C5E8}" presName="compChildNode" presStyleCnt="0"/>
      <dgm:spPr/>
    </dgm:pt>
    <dgm:pt modelId="{F90A8D81-47F8-4F4D-B3DE-966EC98A9162}" type="pres">
      <dgm:prSet presAssocID="{D8B3925F-3FCE-4EB4-952B-A98C6260C5E8}" presName="theInnerList" presStyleCnt="0"/>
      <dgm:spPr/>
    </dgm:pt>
    <dgm:pt modelId="{DF904B66-03A4-42B8-BAC4-92F08DD2AC15}" type="pres">
      <dgm:prSet presAssocID="{E66A267F-3F13-4795-A306-367A88723175}" presName="childNode" presStyleLbl="node1" presStyleIdx="4" presStyleCnt="6">
        <dgm:presLayoutVars>
          <dgm:bulletEnabled val="1"/>
        </dgm:presLayoutVars>
      </dgm:prSet>
      <dgm:spPr/>
    </dgm:pt>
    <dgm:pt modelId="{75462948-1200-41B7-8763-B09F88245308}" type="pres">
      <dgm:prSet presAssocID="{E66A267F-3F13-4795-A306-367A88723175}" presName="aSpace2" presStyleCnt="0"/>
      <dgm:spPr/>
    </dgm:pt>
    <dgm:pt modelId="{BD2EFF7C-5744-4481-9A96-B723C95F8022}" type="pres">
      <dgm:prSet presAssocID="{21EA8297-1AD6-43C5-BFA9-04F4B6A544D6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788B604-BE1E-425D-A102-A5222FCFA8AE}" type="presOf" srcId="{1F0EC8CC-AF6A-4465-AA46-EF8984647B99}" destId="{97C3A77C-06F3-42E6-A962-D86C753AB92D}" srcOrd="0" destOrd="0" presId="urn:microsoft.com/office/officeart/2005/8/layout/lProcess2"/>
    <dgm:cxn modelId="{4EC4C52E-FA46-454E-A2FA-28EFA9BA282A}" type="presOf" srcId="{D8B3925F-3FCE-4EB4-952B-A98C6260C5E8}" destId="{DE75A1D1-96BE-4C53-A639-530D7CC078EB}" srcOrd="1" destOrd="0" presId="urn:microsoft.com/office/officeart/2005/8/layout/lProcess2"/>
    <dgm:cxn modelId="{02A56F39-10A9-41E1-8BA5-04B45321646D}" srcId="{3937D7C4-5C94-432F-8AB0-8EF1EB9EA96B}" destId="{3B876BAC-D3F1-4216-BB22-E4F183D7A0E9}" srcOrd="0" destOrd="0" parTransId="{440572B3-99B8-4AE2-AA7A-11AA2AE5A96A}" sibTransId="{D9EA42F0-6FE2-47CF-ACA1-2C5AA87FFD35}"/>
    <dgm:cxn modelId="{D3698040-3013-4E4D-8110-31A887DDB0B2}" srcId="{49D0FF31-504B-4869-B207-465001AF75D2}" destId="{D8B3925F-3FCE-4EB4-952B-A98C6260C5E8}" srcOrd="2" destOrd="0" parTransId="{75C74106-58AF-403A-8A28-B42B6524C593}" sibTransId="{D35D7EC6-852B-40B5-9F3C-6553BF3A27D1}"/>
    <dgm:cxn modelId="{545A7E5F-B9BC-4D58-A6FA-20A9B03A9CD1}" type="presOf" srcId="{E66A267F-3F13-4795-A306-367A88723175}" destId="{DF904B66-03A4-42B8-BAC4-92F08DD2AC15}" srcOrd="0" destOrd="0" presId="urn:microsoft.com/office/officeart/2005/8/layout/lProcess2"/>
    <dgm:cxn modelId="{F237286B-5913-4FE1-A9FF-F7E1495B4D84}" type="presOf" srcId="{352F5734-1C90-48E6-A8DC-AC15230F1407}" destId="{B07C636F-52FA-420D-A042-D65BFE5B428E}" srcOrd="0" destOrd="0" presId="urn:microsoft.com/office/officeart/2005/8/layout/lProcess2"/>
    <dgm:cxn modelId="{609CF952-9042-4829-9BFC-3C8C77B72301}" srcId="{179B68FC-A168-46FE-A730-17A5A3E18647}" destId="{1F0EC8CC-AF6A-4465-AA46-EF8984647B99}" srcOrd="0" destOrd="0" parTransId="{6FCDD0F7-F399-44E6-BE7E-753EB178E7F6}" sibTransId="{BDEA66EE-8D8D-440E-95F6-ED14BFC15901}"/>
    <dgm:cxn modelId="{0E920774-E1BE-4C0B-A34C-48FB80B8033B}" type="presOf" srcId="{AAA4D9E1-1FB2-473D-BE1E-056675239CF3}" destId="{990531F4-97B8-4C73-A55B-50C89CA204CD}" srcOrd="0" destOrd="0" presId="urn:microsoft.com/office/officeart/2005/8/layout/lProcess2"/>
    <dgm:cxn modelId="{E56A2757-1EB9-4ECC-B769-EC2794CB5E7D}" srcId="{D8B3925F-3FCE-4EB4-952B-A98C6260C5E8}" destId="{21EA8297-1AD6-43C5-BFA9-04F4B6A544D6}" srcOrd="1" destOrd="0" parTransId="{CDF2E42E-9546-4B71-98C6-C72BCC5FD92A}" sibTransId="{40F28FB5-4E30-4FEA-8402-927463DBB3A4}"/>
    <dgm:cxn modelId="{C9D4FD57-B861-4B16-B3A8-4682CCACF181}" srcId="{3937D7C4-5C94-432F-8AB0-8EF1EB9EA96B}" destId="{352F5734-1C90-48E6-A8DC-AC15230F1407}" srcOrd="1" destOrd="0" parTransId="{DF7BE137-1CD6-4123-9394-EC854452FD22}" sibTransId="{B76B58F9-D0C9-4804-905B-7A9AECCA59E5}"/>
    <dgm:cxn modelId="{F55D457E-D298-4FE5-9739-9D6F79C27300}" type="presOf" srcId="{3937D7C4-5C94-432F-8AB0-8EF1EB9EA96B}" destId="{4624383C-F9AC-4148-9975-2D1C6F72A4DF}" srcOrd="1" destOrd="0" presId="urn:microsoft.com/office/officeart/2005/8/layout/lProcess2"/>
    <dgm:cxn modelId="{0813307F-6BF5-4D71-8EBD-648AD9D8395A}" srcId="{179B68FC-A168-46FE-A730-17A5A3E18647}" destId="{AAA4D9E1-1FB2-473D-BE1E-056675239CF3}" srcOrd="1" destOrd="0" parTransId="{8E47BF2D-FA21-4EE2-BC50-1AE1EBEEAC90}" sibTransId="{53771B84-F2E8-4332-98C7-2D07BCE490BE}"/>
    <dgm:cxn modelId="{14DE607F-2DE1-43E0-9802-190FC936AB5C}" srcId="{49D0FF31-504B-4869-B207-465001AF75D2}" destId="{179B68FC-A168-46FE-A730-17A5A3E18647}" srcOrd="1" destOrd="0" parTransId="{169B4B57-64E8-486E-8C8C-1D6AB9EF700F}" sibTransId="{927FE546-B085-4DAE-B6D1-1DF3F887D6B8}"/>
    <dgm:cxn modelId="{646AE18F-48E4-488B-91EC-133EED76C3D1}" type="presOf" srcId="{D8B3925F-3FCE-4EB4-952B-A98C6260C5E8}" destId="{E8CBF63A-3FF4-4B6B-847E-524AA3A29E1E}" srcOrd="0" destOrd="0" presId="urn:microsoft.com/office/officeart/2005/8/layout/lProcess2"/>
    <dgm:cxn modelId="{9C707894-2B38-4A0A-920C-91794A79D9BC}" type="presOf" srcId="{3937D7C4-5C94-432F-8AB0-8EF1EB9EA96B}" destId="{F54B27FC-C0E4-4D5B-85CB-321162228BEC}" srcOrd="0" destOrd="0" presId="urn:microsoft.com/office/officeart/2005/8/layout/lProcess2"/>
    <dgm:cxn modelId="{D6245994-652C-4379-842A-898205E4F5B2}" srcId="{D8B3925F-3FCE-4EB4-952B-A98C6260C5E8}" destId="{E66A267F-3F13-4795-A306-367A88723175}" srcOrd="0" destOrd="0" parTransId="{DC908198-F33F-495D-A8FD-A542D771C89E}" sibTransId="{4BC98946-C900-4B21-B770-FB10B220D4CD}"/>
    <dgm:cxn modelId="{52C1B5A5-E2C4-4E32-85D0-648A3DBF2012}" type="presOf" srcId="{21EA8297-1AD6-43C5-BFA9-04F4B6A544D6}" destId="{BD2EFF7C-5744-4481-9A96-B723C95F8022}" srcOrd="0" destOrd="0" presId="urn:microsoft.com/office/officeart/2005/8/layout/lProcess2"/>
    <dgm:cxn modelId="{DA5823B9-C4EC-4F73-8C27-06A2EB0113FD}" type="presOf" srcId="{179B68FC-A168-46FE-A730-17A5A3E18647}" destId="{23F2C051-FB69-408D-9176-FB916C7F5778}" srcOrd="0" destOrd="0" presId="urn:microsoft.com/office/officeart/2005/8/layout/lProcess2"/>
    <dgm:cxn modelId="{EEA183E6-A4BC-4D0B-9532-1AACF80CC4A0}" srcId="{49D0FF31-504B-4869-B207-465001AF75D2}" destId="{3937D7C4-5C94-432F-8AB0-8EF1EB9EA96B}" srcOrd="0" destOrd="0" parTransId="{C52A96DF-264D-4CA2-8B72-61F2D1062998}" sibTransId="{44D24420-8BD3-41BA-96E0-9EB05177E5DB}"/>
    <dgm:cxn modelId="{2AE16AEA-F444-4AF1-8AAE-8C082534990D}" type="presOf" srcId="{3B876BAC-D3F1-4216-BB22-E4F183D7A0E9}" destId="{3F4AC01F-A7E3-4EC1-A1F9-297D4F5A0111}" srcOrd="0" destOrd="0" presId="urn:microsoft.com/office/officeart/2005/8/layout/lProcess2"/>
    <dgm:cxn modelId="{132140EB-B1E2-4A2B-AB97-0ED3FCE8ADC3}" type="presOf" srcId="{179B68FC-A168-46FE-A730-17A5A3E18647}" destId="{0997DE2E-B48E-47C1-B535-C87E56524F39}" srcOrd="1" destOrd="0" presId="urn:microsoft.com/office/officeart/2005/8/layout/lProcess2"/>
    <dgm:cxn modelId="{399308FA-6A9E-4066-B5B3-9909336D3F68}" type="presOf" srcId="{49D0FF31-504B-4869-B207-465001AF75D2}" destId="{0346D8A3-541E-443F-B096-3AC628E817F5}" srcOrd="0" destOrd="0" presId="urn:microsoft.com/office/officeart/2005/8/layout/lProcess2"/>
    <dgm:cxn modelId="{79178E39-D116-43F6-96B1-CA610DBCF23A}" type="presParOf" srcId="{0346D8A3-541E-443F-B096-3AC628E817F5}" destId="{5C04E2C7-941F-438F-AA94-F1728E27D913}" srcOrd="0" destOrd="0" presId="urn:microsoft.com/office/officeart/2005/8/layout/lProcess2"/>
    <dgm:cxn modelId="{DADD0A1F-15DE-46BA-933F-8178CCF6C5A4}" type="presParOf" srcId="{5C04E2C7-941F-438F-AA94-F1728E27D913}" destId="{F54B27FC-C0E4-4D5B-85CB-321162228BEC}" srcOrd="0" destOrd="0" presId="urn:microsoft.com/office/officeart/2005/8/layout/lProcess2"/>
    <dgm:cxn modelId="{634F4C5F-96F8-480D-AEC6-921DE094728A}" type="presParOf" srcId="{5C04E2C7-941F-438F-AA94-F1728E27D913}" destId="{4624383C-F9AC-4148-9975-2D1C6F72A4DF}" srcOrd="1" destOrd="0" presId="urn:microsoft.com/office/officeart/2005/8/layout/lProcess2"/>
    <dgm:cxn modelId="{9C8D378B-7B2B-4E43-9B2E-171DCF3DEDE2}" type="presParOf" srcId="{5C04E2C7-941F-438F-AA94-F1728E27D913}" destId="{A8C01E34-AAB1-4580-A3B2-917A8C0C3DFC}" srcOrd="2" destOrd="0" presId="urn:microsoft.com/office/officeart/2005/8/layout/lProcess2"/>
    <dgm:cxn modelId="{1A7189F4-F13A-4A7D-8A48-D6C42F813D30}" type="presParOf" srcId="{A8C01E34-AAB1-4580-A3B2-917A8C0C3DFC}" destId="{603278A1-2B18-45EB-A5D8-3D3A54DED9E6}" srcOrd="0" destOrd="0" presId="urn:microsoft.com/office/officeart/2005/8/layout/lProcess2"/>
    <dgm:cxn modelId="{FA2742E4-7A33-4C06-9342-3D9A99A3E8AC}" type="presParOf" srcId="{603278A1-2B18-45EB-A5D8-3D3A54DED9E6}" destId="{3F4AC01F-A7E3-4EC1-A1F9-297D4F5A0111}" srcOrd="0" destOrd="0" presId="urn:microsoft.com/office/officeart/2005/8/layout/lProcess2"/>
    <dgm:cxn modelId="{565B13DD-C17D-4E42-B79A-3E87F68ACB73}" type="presParOf" srcId="{603278A1-2B18-45EB-A5D8-3D3A54DED9E6}" destId="{D0AD100E-D556-467F-9E79-5F81BDB7D2AC}" srcOrd="1" destOrd="0" presId="urn:microsoft.com/office/officeart/2005/8/layout/lProcess2"/>
    <dgm:cxn modelId="{A15F3672-2D67-4BA7-A002-EBBE5825B6B6}" type="presParOf" srcId="{603278A1-2B18-45EB-A5D8-3D3A54DED9E6}" destId="{B07C636F-52FA-420D-A042-D65BFE5B428E}" srcOrd="2" destOrd="0" presId="urn:microsoft.com/office/officeart/2005/8/layout/lProcess2"/>
    <dgm:cxn modelId="{8F795A3F-BA86-49AF-93D7-9DA670489264}" type="presParOf" srcId="{0346D8A3-541E-443F-B096-3AC628E817F5}" destId="{F5E009EF-8765-4877-8AD7-AFC95B78C8A4}" srcOrd="1" destOrd="0" presId="urn:microsoft.com/office/officeart/2005/8/layout/lProcess2"/>
    <dgm:cxn modelId="{CD15E46B-7D1E-4438-8D38-A71919B13B13}" type="presParOf" srcId="{0346D8A3-541E-443F-B096-3AC628E817F5}" destId="{5844BC17-645E-4C30-B349-1C741F4D177D}" srcOrd="2" destOrd="0" presId="urn:microsoft.com/office/officeart/2005/8/layout/lProcess2"/>
    <dgm:cxn modelId="{6C12BC9B-5D1C-44CB-8634-ED7CE490A6B2}" type="presParOf" srcId="{5844BC17-645E-4C30-B349-1C741F4D177D}" destId="{23F2C051-FB69-408D-9176-FB916C7F5778}" srcOrd="0" destOrd="0" presId="urn:microsoft.com/office/officeart/2005/8/layout/lProcess2"/>
    <dgm:cxn modelId="{C9461868-55D8-460C-BA60-0820A3E9830B}" type="presParOf" srcId="{5844BC17-645E-4C30-B349-1C741F4D177D}" destId="{0997DE2E-B48E-47C1-B535-C87E56524F39}" srcOrd="1" destOrd="0" presId="urn:microsoft.com/office/officeart/2005/8/layout/lProcess2"/>
    <dgm:cxn modelId="{F3291866-BF96-483C-93F7-72FD5C4F2135}" type="presParOf" srcId="{5844BC17-645E-4C30-B349-1C741F4D177D}" destId="{952BD981-1E8A-451A-975A-26D3900C4467}" srcOrd="2" destOrd="0" presId="urn:microsoft.com/office/officeart/2005/8/layout/lProcess2"/>
    <dgm:cxn modelId="{B0EC4C96-D1C0-4D93-8E27-0B2CD07BBF25}" type="presParOf" srcId="{952BD981-1E8A-451A-975A-26D3900C4467}" destId="{BB2E9AAD-00E8-483B-8F7B-BE5FC378D246}" srcOrd="0" destOrd="0" presId="urn:microsoft.com/office/officeart/2005/8/layout/lProcess2"/>
    <dgm:cxn modelId="{B4F7D333-0AAC-4FA1-8977-87F3DACAE42A}" type="presParOf" srcId="{BB2E9AAD-00E8-483B-8F7B-BE5FC378D246}" destId="{97C3A77C-06F3-42E6-A962-D86C753AB92D}" srcOrd="0" destOrd="0" presId="urn:microsoft.com/office/officeart/2005/8/layout/lProcess2"/>
    <dgm:cxn modelId="{1DDE6C48-590A-420F-BCBD-4ADDDEAEB120}" type="presParOf" srcId="{BB2E9AAD-00E8-483B-8F7B-BE5FC378D246}" destId="{011F9409-1110-48E1-832E-A2B48FADC1BE}" srcOrd="1" destOrd="0" presId="urn:microsoft.com/office/officeart/2005/8/layout/lProcess2"/>
    <dgm:cxn modelId="{AC50F602-6E0F-4E3B-8577-4172EF122949}" type="presParOf" srcId="{BB2E9AAD-00E8-483B-8F7B-BE5FC378D246}" destId="{990531F4-97B8-4C73-A55B-50C89CA204CD}" srcOrd="2" destOrd="0" presId="urn:microsoft.com/office/officeart/2005/8/layout/lProcess2"/>
    <dgm:cxn modelId="{A850CC74-2B44-4292-A0FD-153C294EDC8B}" type="presParOf" srcId="{0346D8A3-541E-443F-B096-3AC628E817F5}" destId="{C41ED886-6B36-4CAE-A2A6-89A02ECD0E40}" srcOrd="3" destOrd="0" presId="urn:microsoft.com/office/officeart/2005/8/layout/lProcess2"/>
    <dgm:cxn modelId="{0939E1F2-8946-4721-84FD-682F53D5F346}" type="presParOf" srcId="{0346D8A3-541E-443F-B096-3AC628E817F5}" destId="{1C87625D-5393-42B3-9AD0-8F350F38AE9A}" srcOrd="4" destOrd="0" presId="urn:microsoft.com/office/officeart/2005/8/layout/lProcess2"/>
    <dgm:cxn modelId="{04DCC278-4954-4FD3-972E-0680C2EA4EC4}" type="presParOf" srcId="{1C87625D-5393-42B3-9AD0-8F350F38AE9A}" destId="{E8CBF63A-3FF4-4B6B-847E-524AA3A29E1E}" srcOrd="0" destOrd="0" presId="urn:microsoft.com/office/officeart/2005/8/layout/lProcess2"/>
    <dgm:cxn modelId="{673EC776-F1A2-48D4-BD4D-330E72803C93}" type="presParOf" srcId="{1C87625D-5393-42B3-9AD0-8F350F38AE9A}" destId="{DE75A1D1-96BE-4C53-A639-530D7CC078EB}" srcOrd="1" destOrd="0" presId="urn:microsoft.com/office/officeart/2005/8/layout/lProcess2"/>
    <dgm:cxn modelId="{40573069-94BE-4AFF-B27C-1D5C1106737B}" type="presParOf" srcId="{1C87625D-5393-42B3-9AD0-8F350F38AE9A}" destId="{E73D8EE8-0302-49EC-AA44-2053DA162454}" srcOrd="2" destOrd="0" presId="urn:microsoft.com/office/officeart/2005/8/layout/lProcess2"/>
    <dgm:cxn modelId="{0A1E471E-1B52-4A0E-B310-7C41CA905968}" type="presParOf" srcId="{E73D8EE8-0302-49EC-AA44-2053DA162454}" destId="{F90A8D81-47F8-4F4D-B3DE-966EC98A9162}" srcOrd="0" destOrd="0" presId="urn:microsoft.com/office/officeart/2005/8/layout/lProcess2"/>
    <dgm:cxn modelId="{B4289A13-E4F5-405F-9EAC-CCBDE77443E1}" type="presParOf" srcId="{F90A8D81-47F8-4F4D-B3DE-966EC98A9162}" destId="{DF904B66-03A4-42B8-BAC4-92F08DD2AC15}" srcOrd="0" destOrd="0" presId="urn:microsoft.com/office/officeart/2005/8/layout/lProcess2"/>
    <dgm:cxn modelId="{7BC8CE02-DD83-44AF-8930-1930BD1978FF}" type="presParOf" srcId="{F90A8D81-47F8-4F4D-B3DE-966EC98A9162}" destId="{75462948-1200-41B7-8763-B09F88245308}" srcOrd="1" destOrd="0" presId="urn:microsoft.com/office/officeart/2005/8/layout/lProcess2"/>
    <dgm:cxn modelId="{DC307524-F530-477E-908D-5BF52A75C0E1}" type="presParOf" srcId="{F90A8D81-47F8-4F4D-B3DE-966EC98A9162}" destId="{BD2EFF7C-5744-4481-9A96-B723C95F802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B27FC-C0E4-4D5B-85CB-321162228BEC}">
      <dsp:nvSpPr>
        <dsp:cNvPr id="0" name=""/>
        <dsp:cNvSpPr/>
      </dsp:nvSpPr>
      <dsp:spPr>
        <a:xfrm>
          <a:off x="1187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INVESTMENT DECISION</a:t>
          </a:r>
        </a:p>
      </dsp:txBody>
      <dsp:txXfrm>
        <a:off x="1187" y="0"/>
        <a:ext cx="3086554" cy="1377315"/>
      </dsp:txXfrm>
    </dsp:sp>
    <dsp:sp modelId="{3F4AC01F-A7E3-4EC1-A1F9-297D4F5A0111}">
      <dsp:nvSpPr>
        <dsp:cNvPr id="0" name=""/>
        <dsp:cNvSpPr/>
      </dsp:nvSpPr>
      <dsp:spPr>
        <a:xfrm>
          <a:off x="309842" y="1378660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CAPITAL BUDEGETING (LONG TERM)</a:t>
          </a:r>
        </a:p>
      </dsp:txBody>
      <dsp:txXfrm>
        <a:off x="350386" y="1419204"/>
        <a:ext cx="2388155" cy="1303176"/>
      </dsp:txXfrm>
    </dsp:sp>
    <dsp:sp modelId="{B07C636F-52FA-420D-A042-D65BFE5B428E}">
      <dsp:nvSpPr>
        <dsp:cNvPr id="0" name=""/>
        <dsp:cNvSpPr/>
      </dsp:nvSpPr>
      <dsp:spPr>
        <a:xfrm>
          <a:off x="322929" y="2949557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WORKING CAPITAL (SHORT TERM)</a:t>
          </a:r>
        </a:p>
      </dsp:txBody>
      <dsp:txXfrm>
        <a:off x="363473" y="2990101"/>
        <a:ext cx="2388155" cy="1303176"/>
      </dsp:txXfrm>
    </dsp:sp>
    <dsp:sp modelId="{23F2C051-FB69-408D-9176-FB916C7F5778}">
      <dsp:nvSpPr>
        <dsp:cNvPr id="0" name=""/>
        <dsp:cNvSpPr/>
      </dsp:nvSpPr>
      <dsp:spPr>
        <a:xfrm>
          <a:off x="3319233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FINANCING DECISION</a:t>
          </a:r>
        </a:p>
      </dsp:txBody>
      <dsp:txXfrm>
        <a:off x="3319233" y="0"/>
        <a:ext cx="3086554" cy="1377315"/>
      </dsp:txXfrm>
    </dsp:sp>
    <dsp:sp modelId="{97C3A77C-06F3-42E6-A962-D86C753AB92D}">
      <dsp:nvSpPr>
        <dsp:cNvPr id="0" name=""/>
        <dsp:cNvSpPr/>
      </dsp:nvSpPr>
      <dsp:spPr>
        <a:xfrm>
          <a:off x="3561552" y="1312832"/>
          <a:ext cx="2314200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EQUITY</a:t>
          </a:r>
        </a:p>
      </dsp:txBody>
      <dsp:txXfrm>
        <a:off x="3602096" y="1353376"/>
        <a:ext cx="2233112" cy="1303176"/>
      </dsp:txXfrm>
    </dsp:sp>
    <dsp:sp modelId="{990531F4-97B8-4C73-A55B-50C89CA204CD}">
      <dsp:nvSpPr>
        <dsp:cNvPr id="0" name=""/>
        <dsp:cNvSpPr/>
      </dsp:nvSpPr>
      <dsp:spPr>
        <a:xfrm>
          <a:off x="3549416" y="2975888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DEBT</a:t>
          </a:r>
        </a:p>
      </dsp:txBody>
      <dsp:txXfrm>
        <a:off x="3589960" y="3016432"/>
        <a:ext cx="2388155" cy="1303176"/>
      </dsp:txXfrm>
    </dsp:sp>
    <dsp:sp modelId="{E8CBF63A-3FF4-4B6B-847E-524AA3A29E1E}">
      <dsp:nvSpPr>
        <dsp:cNvPr id="0" name=""/>
        <dsp:cNvSpPr/>
      </dsp:nvSpPr>
      <dsp:spPr>
        <a:xfrm>
          <a:off x="6638467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DIVIDEND DECISION</a:t>
          </a:r>
        </a:p>
      </dsp:txBody>
      <dsp:txXfrm>
        <a:off x="6638467" y="0"/>
        <a:ext cx="3086554" cy="1377315"/>
      </dsp:txXfrm>
    </dsp:sp>
    <dsp:sp modelId="{DF904B66-03A4-42B8-BAC4-92F08DD2AC15}">
      <dsp:nvSpPr>
        <dsp:cNvPr id="0" name=""/>
        <dsp:cNvSpPr/>
      </dsp:nvSpPr>
      <dsp:spPr>
        <a:xfrm>
          <a:off x="6945935" y="1378660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EQUITY DIVIDEND PAYOUT</a:t>
          </a:r>
        </a:p>
      </dsp:txBody>
      <dsp:txXfrm>
        <a:off x="6986479" y="1419204"/>
        <a:ext cx="2388155" cy="1303176"/>
      </dsp:txXfrm>
    </dsp:sp>
    <dsp:sp modelId="{BD2EFF7C-5744-4481-9A96-B723C95F8022}">
      <dsp:nvSpPr>
        <dsp:cNvPr id="0" name=""/>
        <dsp:cNvSpPr/>
      </dsp:nvSpPr>
      <dsp:spPr>
        <a:xfrm>
          <a:off x="6945935" y="2975888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RETAINED EARNING</a:t>
          </a:r>
        </a:p>
      </dsp:txBody>
      <dsp:txXfrm>
        <a:off x="6986479" y="3016432"/>
        <a:ext cx="2388155" cy="1303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B27FC-C0E4-4D5B-85CB-321162228BEC}">
      <dsp:nvSpPr>
        <dsp:cNvPr id="0" name=""/>
        <dsp:cNvSpPr/>
      </dsp:nvSpPr>
      <dsp:spPr>
        <a:xfrm>
          <a:off x="1187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INVESTMENT DECISION</a:t>
          </a:r>
        </a:p>
      </dsp:txBody>
      <dsp:txXfrm>
        <a:off x="1187" y="0"/>
        <a:ext cx="3086554" cy="1377315"/>
      </dsp:txXfrm>
    </dsp:sp>
    <dsp:sp modelId="{3F4AC01F-A7E3-4EC1-A1F9-297D4F5A0111}">
      <dsp:nvSpPr>
        <dsp:cNvPr id="0" name=""/>
        <dsp:cNvSpPr/>
      </dsp:nvSpPr>
      <dsp:spPr>
        <a:xfrm>
          <a:off x="309842" y="1378660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CAPITAL BUDEGETING (LONG TERM)</a:t>
          </a:r>
        </a:p>
      </dsp:txBody>
      <dsp:txXfrm>
        <a:off x="350386" y="1419204"/>
        <a:ext cx="2388155" cy="1303176"/>
      </dsp:txXfrm>
    </dsp:sp>
    <dsp:sp modelId="{B07C636F-52FA-420D-A042-D65BFE5B428E}">
      <dsp:nvSpPr>
        <dsp:cNvPr id="0" name=""/>
        <dsp:cNvSpPr/>
      </dsp:nvSpPr>
      <dsp:spPr>
        <a:xfrm>
          <a:off x="322929" y="2949557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WORKING CAPITAL (SHORT TERM)</a:t>
          </a:r>
        </a:p>
      </dsp:txBody>
      <dsp:txXfrm>
        <a:off x="363473" y="2990101"/>
        <a:ext cx="2388155" cy="1303176"/>
      </dsp:txXfrm>
    </dsp:sp>
    <dsp:sp modelId="{23F2C051-FB69-408D-9176-FB916C7F5778}">
      <dsp:nvSpPr>
        <dsp:cNvPr id="0" name=""/>
        <dsp:cNvSpPr/>
      </dsp:nvSpPr>
      <dsp:spPr>
        <a:xfrm>
          <a:off x="3319233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FINANCING DECISION</a:t>
          </a:r>
        </a:p>
      </dsp:txBody>
      <dsp:txXfrm>
        <a:off x="3319233" y="0"/>
        <a:ext cx="3086554" cy="1377315"/>
      </dsp:txXfrm>
    </dsp:sp>
    <dsp:sp modelId="{97C3A77C-06F3-42E6-A962-D86C753AB92D}">
      <dsp:nvSpPr>
        <dsp:cNvPr id="0" name=""/>
        <dsp:cNvSpPr/>
      </dsp:nvSpPr>
      <dsp:spPr>
        <a:xfrm>
          <a:off x="3561552" y="1312832"/>
          <a:ext cx="2314200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EQUITY</a:t>
          </a:r>
        </a:p>
      </dsp:txBody>
      <dsp:txXfrm>
        <a:off x="3602096" y="1353376"/>
        <a:ext cx="2233112" cy="1303176"/>
      </dsp:txXfrm>
    </dsp:sp>
    <dsp:sp modelId="{990531F4-97B8-4C73-A55B-50C89CA204CD}">
      <dsp:nvSpPr>
        <dsp:cNvPr id="0" name=""/>
        <dsp:cNvSpPr/>
      </dsp:nvSpPr>
      <dsp:spPr>
        <a:xfrm>
          <a:off x="3549416" y="2975888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DEBT</a:t>
          </a:r>
        </a:p>
      </dsp:txBody>
      <dsp:txXfrm>
        <a:off x="3589960" y="3016432"/>
        <a:ext cx="2388155" cy="1303176"/>
      </dsp:txXfrm>
    </dsp:sp>
    <dsp:sp modelId="{E8CBF63A-3FF4-4B6B-847E-524AA3A29E1E}">
      <dsp:nvSpPr>
        <dsp:cNvPr id="0" name=""/>
        <dsp:cNvSpPr/>
      </dsp:nvSpPr>
      <dsp:spPr>
        <a:xfrm>
          <a:off x="6638467" y="0"/>
          <a:ext cx="3086554" cy="45910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DIVIDEND DECISION</a:t>
          </a:r>
        </a:p>
      </dsp:txBody>
      <dsp:txXfrm>
        <a:off x="6638467" y="0"/>
        <a:ext cx="3086554" cy="1377315"/>
      </dsp:txXfrm>
    </dsp:sp>
    <dsp:sp modelId="{DF904B66-03A4-42B8-BAC4-92F08DD2AC15}">
      <dsp:nvSpPr>
        <dsp:cNvPr id="0" name=""/>
        <dsp:cNvSpPr/>
      </dsp:nvSpPr>
      <dsp:spPr>
        <a:xfrm>
          <a:off x="6945935" y="1378660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EQUITY DIVIDEND PAYOUT</a:t>
          </a:r>
        </a:p>
      </dsp:txBody>
      <dsp:txXfrm>
        <a:off x="6986479" y="1419204"/>
        <a:ext cx="2388155" cy="1303176"/>
      </dsp:txXfrm>
    </dsp:sp>
    <dsp:sp modelId="{BD2EFF7C-5744-4481-9A96-B723C95F8022}">
      <dsp:nvSpPr>
        <dsp:cNvPr id="0" name=""/>
        <dsp:cNvSpPr/>
      </dsp:nvSpPr>
      <dsp:spPr>
        <a:xfrm>
          <a:off x="6945935" y="2975888"/>
          <a:ext cx="2469243" cy="1384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RETAINED EARNING</a:t>
          </a:r>
        </a:p>
      </dsp:txBody>
      <dsp:txXfrm>
        <a:off x="6986479" y="3016432"/>
        <a:ext cx="2388155" cy="1303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76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64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19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2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479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90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61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18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975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8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46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5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0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6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9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20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ADED7E8-DEC6-425E-8448-D854BE375630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F0BDA9-B2C7-4E83-AE21-E6263BE1F6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7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6369-889F-4297-B7D5-6BEC7CC70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Corporate Finance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5D3EA-DF28-4400-A3EE-F2B8CF4C4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95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0637D-B1A6-493F-B901-3D3620EAF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4" y="512686"/>
            <a:ext cx="10987923" cy="5693520"/>
          </a:xfrm>
        </p:spPr>
      </p:pic>
    </p:spTree>
    <p:extLst>
      <p:ext uri="{BB962C8B-B14F-4D97-AF65-F5344CB8AC3E}">
        <p14:creationId xmlns:p14="http://schemas.microsoft.com/office/powerpoint/2010/main" val="108247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7DD7-535E-6044-A96C-D5A42612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Important Decisions in Financial Management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8D23-5F7B-2844-5A14-061E41A5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Investment Decision </a:t>
            </a:r>
          </a:p>
          <a:p>
            <a:r>
              <a:rPr lang="en-US" dirty="0"/>
              <a:t>Financing Decision </a:t>
            </a:r>
          </a:p>
          <a:p>
            <a:r>
              <a:rPr lang="en-US" dirty="0">
                <a:highlight>
                  <a:srgbClr val="C0C0C0"/>
                </a:highlight>
              </a:rPr>
              <a:t>Working Capital Decision/Short Term Capital Adequacy decision </a:t>
            </a:r>
          </a:p>
          <a:p>
            <a:r>
              <a:rPr lang="en-US" dirty="0"/>
              <a:t>Dividend Decisions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122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467B-FD31-2033-CB5A-6AC007D5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am starting a business , it is health drink business-</a:t>
            </a:r>
            <a:r>
              <a:rPr lang="en-US" dirty="0">
                <a:highlight>
                  <a:srgbClr val="00FF00"/>
                </a:highlight>
              </a:rPr>
              <a:t>Financing Decision</a:t>
            </a:r>
            <a:endParaRPr lang="en-IN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EAF1A-4ED0-546A-FEB4-CF664E57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Capital </a:t>
            </a:r>
          </a:p>
          <a:p>
            <a:r>
              <a:rPr lang="en-US" dirty="0"/>
              <a:t>Planning the financial </a:t>
            </a:r>
          </a:p>
          <a:p>
            <a:r>
              <a:rPr lang="en-US" dirty="0"/>
              <a:t>10000 </a:t>
            </a:r>
            <a:r>
              <a:rPr lang="en-US" dirty="0" err="1"/>
              <a:t>Ringitts</a:t>
            </a:r>
            <a:r>
              <a:rPr lang="en-US" dirty="0"/>
              <a:t> as capital </a:t>
            </a:r>
          </a:p>
          <a:p>
            <a:r>
              <a:rPr lang="en-US" dirty="0"/>
              <a:t>Actual requirement is 15000Ringitts </a:t>
            </a:r>
          </a:p>
          <a:p>
            <a:endParaRPr lang="en-IN" dirty="0"/>
          </a:p>
          <a:p>
            <a:r>
              <a:rPr lang="en-IN" dirty="0"/>
              <a:t>Borrow from a bank or find a friend who will invest </a:t>
            </a:r>
          </a:p>
        </p:txBody>
      </p:sp>
    </p:spTree>
    <p:extLst>
      <p:ext uri="{BB962C8B-B14F-4D97-AF65-F5344CB8AC3E}">
        <p14:creationId xmlns:p14="http://schemas.microsoft.com/office/powerpoint/2010/main" val="22550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CA29-EE7B-AD76-38B4-3030AFD0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I do with the Capital that I have got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Investment decision  </a:t>
            </a:r>
            <a:r>
              <a:rPr lang="en-US" dirty="0"/>
              <a:t>is for long term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2D7A-BD45-8931-844C-7442F136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Premises Land and Building </a:t>
            </a:r>
          </a:p>
          <a:p>
            <a:r>
              <a:rPr lang="en-US" dirty="0"/>
              <a:t>Employee</a:t>
            </a:r>
          </a:p>
          <a:p>
            <a:r>
              <a:rPr lang="en-US" dirty="0"/>
              <a:t>Assets –Machinery, furniture, computer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04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13A5-F8B2-696B-12EB-71280894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Health Drink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E7C2-EFE9-4278-42E2-707086F8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Water,sugar</a:t>
            </a:r>
            <a:r>
              <a:rPr lang="en-US" dirty="0"/>
              <a:t> ,raw materials ,milk , electric bill , </a:t>
            </a:r>
          </a:p>
          <a:p>
            <a:r>
              <a:rPr lang="en-US" dirty="0"/>
              <a:t>Incurring expenses to run the business on day to day basis is known as </a:t>
            </a:r>
            <a:r>
              <a:rPr lang="en-US" dirty="0">
                <a:highlight>
                  <a:srgbClr val="00FFFF"/>
                </a:highlight>
              </a:rPr>
              <a:t>working Capital  </a:t>
            </a:r>
            <a:r>
              <a:rPr lang="en-US" dirty="0"/>
              <a:t>is short term in nature </a:t>
            </a:r>
          </a:p>
          <a:p>
            <a:r>
              <a:rPr lang="en-US" dirty="0"/>
              <a:t>What is the period for Short term ?</a:t>
            </a:r>
          </a:p>
          <a:p>
            <a:r>
              <a:rPr lang="en-US" dirty="0"/>
              <a:t>One year or </a:t>
            </a:r>
            <a:r>
              <a:rPr lang="en-US" dirty="0" err="1"/>
              <a:t>upto</a:t>
            </a:r>
            <a:r>
              <a:rPr lang="en-US" dirty="0"/>
              <a:t> one year = 365 days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5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5A52-79A3-853E-8077-3EEF08E0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00FF"/>
                </a:highlight>
              </a:rPr>
              <a:t>Dividend Decision </a:t>
            </a:r>
            <a:r>
              <a:rPr lang="en-US" dirty="0"/>
              <a:t>Profits  high-5000Ringitts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0088-83C9-DBDF-E09B-D2E262E49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for the liability -1000</a:t>
            </a:r>
          </a:p>
          <a:p>
            <a:r>
              <a:rPr lang="en-US" dirty="0"/>
              <a:t>500 </a:t>
            </a:r>
            <a:r>
              <a:rPr lang="en-US" dirty="0" err="1"/>
              <a:t>ringitts</a:t>
            </a:r>
            <a:r>
              <a:rPr lang="en-US" dirty="0"/>
              <a:t> as returns to me  or it is called as dividends to me 4000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36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F251-6CD2-C686-440C-6EEED303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Objectives of Financial Management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49A32-CFDC-EF54-B935-E3DD5415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Profit </a:t>
            </a:r>
            <a:r>
              <a:rPr lang="en-US" dirty="0" err="1"/>
              <a:t>Maximisation</a:t>
            </a:r>
            <a:r>
              <a:rPr lang="en-US" dirty="0"/>
              <a:t> </a:t>
            </a:r>
          </a:p>
          <a:p>
            <a:r>
              <a:rPr lang="en-US" dirty="0">
                <a:highlight>
                  <a:srgbClr val="00FFFF"/>
                </a:highlight>
              </a:rPr>
              <a:t>Shareholders wealth </a:t>
            </a:r>
            <a:r>
              <a:rPr lang="en-US" dirty="0" err="1">
                <a:highlight>
                  <a:srgbClr val="00FFFF"/>
                </a:highlight>
              </a:rPr>
              <a:t>Maximisation</a:t>
            </a:r>
            <a:r>
              <a:rPr lang="en-US" dirty="0">
                <a:highlight>
                  <a:srgbClr val="00FFFF"/>
                </a:highlight>
              </a:rPr>
              <a:t> is important</a:t>
            </a:r>
            <a:endParaRPr lang="en-IN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556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7B86-065D-F002-BCEB-BF69AF49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major finance Functions/ management  in an </a:t>
            </a:r>
            <a:r>
              <a:rPr lang="en-US" dirty="0" err="1"/>
              <a:t>organisation</a:t>
            </a:r>
            <a:r>
              <a:rPr lang="en-US" dirty="0"/>
              <a:t>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E3BB-BE2C-E375-6633-371A75E4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planning,</a:t>
            </a:r>
          </a:p>
          <a:p>
            <a:r>
              <a:rPr lang="en-US" dirty="0"/>
              <a:t>Procurement </a:t>
            </a:r>
          </a:p>
          <a:p>
            <a:r>
              <a:rPr lang="en-US" dirty="0" err="1"/>
              <a:t>Utilisation</a:t>
            </a:r>
            <a:r>
              <a:rPr lang="en-US" dirty="0"/>
              <a:t> </a:t>
            </a:r>
          </a:p>
          <a:p>
            <a:r>
              <a:rPr lang="en-US" dirty="0"/>
              <a:t>Controlling </a:t>
            </a:r>
          </a:p>
          <a:p>
            <a:r>
              <a:rPr lang="en-US" dirty="0"/>
              <a:t>Share the returns /profits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99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6C5B-4B3D-4229-9D31-BB61B3DD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INVESTMENT DECISIONS: PURCHASE OF REAL ASSETS</a:t>
            </a:r>
          </a:p>
          <a:p>
            <a:r>
              <a:rPr lang="en-IN" dirty="0"/>
              <a:t>FINANCING DECISIONS: SALE OF FINANCIAL ASSETS.</a:t>
            </a:r>
          </a:p>
        </p:txBody>
      </p:sp>
    </p:spTree>
    <p:extLst>
      <p:ext uri="{BB962C8B-B14F-4D97-AF65-F5344CB8AC3E}">
        <p14:creationId xmlns:p14="http://schemas.microsoft.com/office/powerpoint/2010/main" val="42177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0E5E-9124-44F9-8E77-FE44F04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8" y="365126"/>
            <a:ext cx="10812262" cy="122397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Areas of Decision Making in Financial Management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5F813D-3117-405F-9F92-3FA9B901D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4213" y="-1472491"/>
            <a:ext cx="4622861" cy="10946166"/>
          </a:xfrm>
        </p:spPr>
      </p:pic>
    </p:spTree>
    <p:extLst>
      <p:ext uri="{BB962C8B-B14F-4D97-AF65-F5344CB8AC3E}">
        <p14:creationId xmlns:p14="http://schemas.microsoft.com/office/powerpoint/2010/main" val="31859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9CCC-79F5-47D7-B528-B75F81C5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99026-C6C7-4E1A-B748-84098426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04" y="3826275"/>
            <a:ext cx="9601196" cy="2724295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goals of successful companies ?</a:t>
            </a:r>
          </a:p>
          <a:p>
            <a:r>
              <a:rPr lang="en-IN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key attributes of successful companies ?</a:t>
            </a:r>
          </a:p>
          <a:p>
            <a:r>
              <a:rPr lang="en-I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How does a expertise in Finance help a Company to become successful?</a:t>
            </a:r>
            <a:endParaRPr lang="en-IN" sz="4000" dirty="0"/>
          </a:p>
        </p:txBody>
      </p:sp>
      <p:pic>
        <p:nvPicPr>
          <p:cNvPr id="4" name="Picture 2" descr="What is Corporate Finance - Why it's knowledge is important for Lawyers?">
            <a:extLst>
              <a:ext uri="{FF2B5EF4-FFF2-40B4-BE49-F238E27FC236}">
                <a16:creationId xmlns:a16="http://schemas.microsoft.com/office/drawing/2014/main" id="{CD08FF45-9ED1-45FC-9A45-B0C30E1C2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3" y="736846"/>
            <a:ext cx="10706470" cy="288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2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523-6829-4BC2-808B-B9BDADE4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2A567-75D4-42B5-BDBF-B39786E2E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4" y="115410"/>
            <a:ext cx="11825057" cy="6742590"/>
          </a:xfrm>
        </p:spPr>
      </p:pic>
    </p:spTree>
    <p:extLst>
      <p:ext uri="{BB962C8B-B14F-4D97-AF65-F5344CB8AC3E}">
        <p14:creationId xmlns:p14="http://schemas.microsoft.com/office/powerpoint/2010/main" val="404157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4F9C-055D-497F-AE72-4B1BC516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Dividend Decision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90D2C-60E0-4D07-9024-DE4C50E29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5"/>
          <a:stretch/>
        </p:blipFill>
        <p:spPr>
          <a:xfrm rot="16200000">
            <a:off x="4212459" y="-1016495"/>
            <a:ext cx="3790764" cy="10635451"/>
          </a:xfrm>
        </p:spPr>
      </p:pic>
    </p:spTree>
    <p:extLst>
      <p:ext uri="{BB962C8B-B14F-4D97-AF65-F5344CB8AC3E}">
        <p14:creationId xmlns:p14="http://schemas.microsoft.com/office/powerpoint/2010/main" val="186639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FD31-8417-4B3E-9112-1E516D71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 Principles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8C906-64CB-490D-8CC8-B1A1C9811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3" y="2521259"/>
            <a:ext cx="10413507" cy="3719743"/>
          </a:xfrm>
        </p:spPr>
      </p:pic>
    </p:spTree>
    <p:extLst>
      <p:ext uri="{BB962C8B-B14F-4D97-AF65-F5344CB8AC3E}">
        <p14:creationId xmlns:p14="http://schemas.microsoft.com/office/powerpoint/2010/main" val="370222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609600"/>
            <a:ext cx="9404723" cy="1243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3 DECISION AREAS OF FM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1171575" y="1657350"/>
          <a:ext cx="9725022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F06C-28B6-4C01-8FCE-5F5C4BB1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DB7FD-61B3-4ACF-8544-A444CF338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2"/>
          <a:stretch/>
        </p:blipFill>
        <p:spPr>
          <a:xfrm rot="5400000">
            <a:off x="3290656" y="-1975281"/>
            <a:ext cx="5610685" cy="10804125"/>
          </a:xfrm>
        </p:spPr>
      </p:pic>
    </p:spTree>
    <p:extLst>
      <p:ext uri="{BB962C8B-B14F-4D97-AF65-F5344CB8AC3E}">
        <p14:creationId xmlns:p14="http://schemas.microsoft.com/office/powerpoint/2010/main" val="108351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808FCF-ECD5-4430-B86D-F657A9D4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Corporate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FB028-6545-4536-875E-B64CD05AE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should be the Management’s primary objective?</a:t>
            </a:r>
          </a:p>
          <a:p>
            <a:r>
              <a:rPr lang="en-IN" dirty="0"/>
              <a:t>How does maximizing the fundamentals stock price benefit society?</a:t>
            </a:r>
          </a:p>
        </p:txBody>
      </p:sp>
    </p:spTree>
    <p:extLst>
      <p:ext uri="{BB962C8B-B14F-4D97-AF65-F5344CB8AC3E}">
        <p14:creationId xmlns:p14="http://schemas.microsoft.com/office/powerpoint/2010/main" val="3847002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Profit maximisation</a:t>
            </a:r>
          </a:p>
          <a:p>
            <a:r>
              <a:rPr lang="en-IN" dirty="0"/>
              <a:t>EPS maximisation</a:t>
            </a:r>
          </a:p>
          <a:p>
            <a:r>
              <a:rPr lang="en-IN" dirty="0">
                <a:highlight>
                  <a:srgbClr val="FFFF00"/>
                </a:highlight>
              </a:rPr>
              <a:t>Shareholder’s wealth maximisation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a) EPS MAX. = Earnings available to equity shareholder</a:t>
            </a:r>
          </a:p>
          <a:p>
            <a:pPr marL="0" indent="0">
              <a:buNone/>
            </a:pPr>
            <a:r>
              <a:rPr lang="en-IN" dirty="0"/>
              <a:t>                             No. of equity shares</a:t>
            </a:r>
          </a:p>
          <a:p>
            <a:pPr marL="0" indent="0">
              <a:buNone/>
            </a:pPr>
            <a:r>
              <a:rPr lang="en-IN" dirty="0"/>
              <a:t>b)Shareholders wealth/value of the firm= No. of equity shares * market              price per share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MP/SHARE= Dividend income on the share + Sales proceeds on sale of  share</a:t>
            </a:r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11990" y="4050915"/>
            <a:ext cx="5197643" cy="240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9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0"/>
            <a:ext cx="9601196" cy="5572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               Profit 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557212"/>
            <a:ext cx="10172700" cy="5800725"/>
          </a:xfrm>
        </p:spPr>
        <p:txBody>
          <a:bodyPr>
            <a:noAutofit/>
          </a:bodyPr>
          <a:lstStyle/>
          <a:p>
            <a:r>
              <a:rPr lang="en-US" sz="2000" dirty="0"/>
              <a:t>Maximizing the rupee income of a firm </a:t>
            </a:r>
          </a:p>
          <a:p>
            <a:r>
              <a:rPr lang="en-US" sz="2000" dirty="0"/>
              <a:t>Pros :</a:t>
            </a:r>
          </a:p>
          <a:p>
            <a:pPr>
              <a:buNone/>
            </a:pPr>
            <a:r>
              <a:rPr lang="en-US" sz="2000" dirty="0"/>
              <a:t>	Resources are efficiently utilized</a:t>
            </a:r>
          </a:p>
          <a:p>
            <a:pPr>
              <a:buNone/>
            </a:pPr>
            <a:r>
              <a:rPr lang="en-US" sz="2000" dirty="0"/>
              <a:t>	Appropriate measure of firm performance</a:t>
            </a:r>
          </a:p>
          <a:p>
            <a:pPr>
              <a:buNone/>
            </a:pPr>
            <a:r>
              <a:rPr lang="en-US" sz="2000" dirty="0"/>
              <a:t>	Serves interest of society also</a:t>
            </a:r>
          </a:p>
          <a:p>
            <a:r>
              <a:rPr lang="en-US" sz="2000" b="1" dirty="0"/>
              <a:t>Objections to Profit Maximization:</a:t>
            </a:r>
          </a:p>
          <a:p>
            <a:pPr>
              <a:buNone/>
            </a:pPr>
            <a:r>
              <a:rPr lang="en-US" sz="2000" dirty="0"/>
              <a:t>	It is Vague</a:t>
            </a:r>
          </a:p>
          <a:p>
            <a:pPr>
              <a:buNone/>
            </a:pPr>
            <a:r>
              <a:rPr lang="en-US" sz="2000" dirty="0"/>
              <a:t>	It Ignores the Timing of Returns</a:t>
            </a:r>
          </a:p>
          <a:p>
            <a:pPr>
              <a:buNone/>
            </a:pPr>
            <a:r>
              <a:rPr lang="en-US" sz="2000" dirty="0"/>
              <a:t>	It Ignores Risk</a:t>
            </a:r>
          </a:p>
          <a:p>
            <a:pPr>
              <a:buNone/>
            </a:pPr>
            <a:r>
              <a:rPr lang="en-US" sz="2000" dirty="0"/>
              <a:t>	Assumes Perfect Competition</a:t>
            </a:r>
          </a:p>
          <a:p>
            <a:pPr>
              <a:buNone/>
            </a:pPr>
            <a:r>
              <a:rPr lang="en-US" sz="2000" dirty="0"/>
              <a:t>	In new business environment where corporate are limited companies (not sole proprietors) Profit maximization is regarded as </a:t>
            </a:r>
          </a:p>
          <a:p>
            <a:pPr>
              <a:buNone/>
            </a:pPr>
            <a:r>
              <a:rPr lang="en-US" sz="2000" dirty="0"/>
              <a:t>     Unrealistic, Difficult, Inappropriate</a:t>
            </a:r>
          </a:p>
          <a:p>
            <a:pPr>
              <a:buNone/>
            </a:pP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Maximizing Profit after Taxes or 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6699FF"/>
              </a:buClr>
              <a:buFont typeface="Tahoma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Ignores timing and risk of the expected benefit.</a:t>
            </a:r>
          </a:p>
          <a:p>
            <a:pPr>
              <a:buClr>
                <a:srgbClr val="6699FF"/>
              </a:buClr>
              <a:buFont typeface="Tahoma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Maximizing EPS will not result in highest price for company's shares.</a:t>
            </a:r>
          </a:p>
          <a:p>
            <a:r>
              <a:rPr lang="en-US" dirty="0"/>
              <a:t>Maximizing EPS implies that the firm should make no dividend payment so long as funds can be invested at positive rate of return—such a policy may not always work.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0014"/>
            <a:ext cx="9601196" cy="5429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Shareholders’ Wealth 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80" y="771526"/>
            <a:ext cx="10590258" cy="5386388"/>
          </a:xfrm>
        </p:spPr>
        <p:txBody>
          <a:bodyPr>
            <a:noAutofit/>
          </a:bodyPr>
          <a:lstStyle/>
          <a:p>
            <a:r>
              <a:rPr lang="en-US" sz="2400" dirty="0"/>
              <a:t>Maximizes the net present value of a course of action to shareholders.</a:t>
            </a:r>
          </a:p>
          <a:p>
            <a:r>
              <a:rPr lang="en-US" sz="2400" dirty="0"/>
              <a:t>Value of the firm = Number of equity shares x Market price per share</a:t>
            </a:r>
          </a:p>
          <a:p>
            <a:r>
              <a:rPr lang="en-US" b="1" dirty="0"/>
              <a:t>Fundamental objective</a:t>
            </a:r>
            <a:r>
              <a:rPr lang="en-US" dirty="0"/>
              <a:t>—maximize the market  price of the firm’s shares.</a:t>
            </a:r>
          </a:p>
          <a:p>
            <a:r>
              <a:rPr lang="en-US" dirty="0"/>
              <a:t>Accounts for the timing and risk of the expected benefits as time value of money is considered when net present value of a course of action  is determined. </a:t>
            </a:r>
          </a:p>
          <a:p>
            <a:r>
              <a:rPr lang="en-US" dirty="0"/>
              <a:t>Considers the risk and uncertainty factor while considering the discounting rate. The discounting rate reflects both time and risk. Higher the uncertainty, the discounting rate is higher and vice-versa</a:t>
            </a:r>
          </a:p>
          <a:p>
            <a:r>
              <a:rPr lang="en-US" dirty="0"/>
              <a:t>Benefits are measured in definite terms of cash flows (not in terms of profits which is vague).</a:t>
            </a:r>
          </a:p>
          <a:p>
            <a:r>
              <a:rPr lang="en-US" dirty="0"/>
              <a:t>It looks at  long-term sustainability of the business which was ignored in profit Maximization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34D58-6B6F-48AC-85B7-9E2F9F2E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4" y="1065320"/>
            <a:ext cx="9653723" cy="4810549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oals of successful companies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</a:t>
            </a: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goal is to deliver products / services that are highly valued by customers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Sell their products / services at prices that are high enough to cover cost and to compensate owners and credits for use of their money.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99095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Risk return trade off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1943100"/>
            <a:ext cx="9107367" cy="4233343"/>
          </a:xfrm>
        </p:spPr>
        <p:txBody>
          <a:bodyPr>
            <a:normAutofit/>
          </a:bodyPr>
          <a:lstStyle/>
          <a:p>
            <a:r>
              <a:rPr lang="en-IN" sz="2400" dirty="0"/>
              <a:t>Direct  relationship between risk and return</a:t>
            </a:r>
          </a:p>
          <a:p>
            <a:r>
              <a:rPr lang="en-IN" sz="2400" dirty="0"/>
              <a:t>Upward slopping curve</a:t>
            </a:r>
          </a:p>
          <a:p>
            <a:pPr marL="0" indent="0">
              <a:buNone/>
            </a:pP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4423" y="3212431"/>
          <a:ext cx="4500564" cy="117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038">
                <a:tc>
                  <a:txBody>
                    <a:bodyPr/>
                    <a:lstStyle/>
                    <a:p>
                      <a:r>
                        <a:rPr lang="en-IN" dirty="0"/>
                        <a:t>Higher the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Higher the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794">
                <a:tc>
                  <a:txBody>
                    <a:bodyPr/>
                    <a:lstStyle/>
                    <a:p>
                      <a:r>
                        <a:rPr lang="en-IN" dirty="0"/>
                        <a:t>Lower the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Lower</a:t>
                      </a:r>
                      <a:r>
                        <a:rPr lang="en-IN" baseline="0" dirty="0"/>
                        <a:t> the return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4" y="2066765"/>
            <a:ext cx="5381897" cy="39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896352" y="222584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472113" y="1085850"/>
          <a:ext cx="5868315" cy="418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1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Risk 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951">
                <a:tc>
                  <a:txBody>
                    <a:bodyPr/>
                    <a:lstStyle/>
                    <a:p>
                      <a:r>
                        <a:rPr lang="en-IN" dirty="0"/>
                        <a:t>FD(Nationalised bank)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951">
                <a:tc>
                  <a:txBody>
                    <a:bodyPr/>
                    <a:lstStyle/>
                    <a:p>
                      <a:r>
                        <a:rPr lang="en-IN" dirty="0"/>
                        <a:t>FD(Private</a:t>
                      </a:r>
                      <a:r>
                        <a:rPr lang="en-IN" baseline="0" dirty="0"/>
                        <a:t> company)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6%+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>
                          <a:solidFill>
                            <a:srgbClr val="C00000"/>
                          </a:solidFill>
                        </a:rPr>
                        <a:t>3%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115">
                <a:tc>
                  <a:txBody>
                    <a:bodyPr/>
                    <a:lstStyle/>
                    <a:p>
                      <a:r>
                        <a:rPr lang="en-IN" dirty="0"/>
                        <a:t>Debentures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6%+</a:t>
                      </a:r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991">
                <a:tc>
                  <a:txBody>
                    <a:bodyPr/>
                    <a:lstStyle/>
                    <a:p>
                      <a:r>
                        <a:rPr lang="en-IN" dirty="0"/>
                        <a:t>Preference</a:t>
                      </a:r>
                      <a:r>
                        <a:rPr lang="en-IN" baseline="0" dirty="0"/>
                        <a:t> share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6%+</a:t>
                      </a:r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115">
                <a:tc>
                  <a:txBody>
                    <a:bodyPr/>
                    <a:lstStyle/>
                    <a:p>
                      <a:r>
                        <a:rPr lang="en-IN" dirty="0"/>
                        <a:t>Equity shares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6%+ </a:t>
                      </a:r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14538" y="5378116"/>
            <a:ext cx="559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Risk premium increases as the risk increases</a:t>
            </a:r>
          </a:p>
          <a:p>
            <a:r>
              <a:rPr lang="en-IN" dirty="0"/>
              <a:t>Risk premium will vary between the instruments</a:t>
            </a:r>
          </a:p>
          <a:p>
            <a:r>
              <a:rPr lang="en-IN" dirty="0"/>
              <a:t>Rate of return= risk free rate+ risk premium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6" y="766278"/>
            <a:ext cx="4494726" cy="40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32000" y="719666"/>
          <a:ext cx="8127999" cy="326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Cash(in hand)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Savings(Bank)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FD(Nationalised)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FD(Private</a:t>
                      </a:r>
                      <a:r>
                        <a:rPr lang="en-IN" baseline="0" dirty="0"/>
                        <a:t> company)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Debentures(Private company)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Preference</a:t>
                      </a:r>
                      <a:r>
                        <a:rPr lang="en-IN" baseline="0" dirty="0"/>
                        <a:t> shares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Equity shares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Up Arrow 3"/>
          <p:cNvSpPr/>
          <p:nvPr/>
        </p:nvSpPr>
        <p:spPr>
          <a:xfrm>
            <a:off x="5154027" y="1528010"/>
            <a:ext cx="139868" cy="2635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Up Arrow 4"/>
          <p:cNvSpPr/>
          <p:nvPr/>
        </p:nvSpPr>
        <p:spPr>
          <a:xfrm>
            <a:off x="5133724" y="1925053"/>
            <a:ext cx="160171" cy="2906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Up Arrow 5"/>
          <p:cNvSpPr/>
          <p:nvPr/>
        </p:nvSpPr>
        <p:spPr>
          <a:xfrm>
            <a:off x="5141995" y="2279871"/>
            <a:ext cx="163931" cy="3229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Up Arrow 6"/>
          <p:cNvSpPr/>
          <p:nvPr/>
        </p:nvSpPr>
        <p:spPr>
          <a:xfrm>
            <a:off x="5154027" y="2704042"/>
            <a:ext cx="151899" cy="4336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Up Arrow 7"/>
          <p:cNvSpPr/>
          <p:nvPr/>
        </p:nvSpPr>
        <p:spPr>
          <a:xfrm>
            <a:off x="5141995" y="3260558"/>
            <a:ext cx="151900" cy="288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Up Arrow 8"/>
          <p:cNvSpPr/>
          <p:nvPr/>
        </p:nvSpPr>
        <p:spPr>
          <a:xfrm>
            <a:off x="5154026" y="3596664"/>
            <a:ext cx="139869" cy="3843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871538" y="4163012"/>
            <a:ext cx="10053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consider two instruments as risk free return</a:t>
            </a:r>
          </a:p>
          <a:p>
            <a:pPr marL="342900" indent="-342900">
              <a:buAutoNum type="arabicPeriod"/>
            </a:pPr>
            <a:r>
              <a:rPr lang="en-IN" dirty="0"/>
              <a:t>Treasury bills(Issued by govt.)</a:t>
            </a:r>
          </a:p>
          <a:p>
            <a:pPr marL="342900" indent="-342900">
              <a:buAutoNum type="arabicPeriod"/>
            </a:pPr>
            <a:r>
              <a:rPr lang="en-IN" dirty="0"/>
              <a:t>FD(Nationalised bank)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Risk premium-is the additional risk instrument is having. It is the compensation given for  additional risk taken .</a:t>
            </a:r>
          </a:p>
        </p:txBody>
      </p:sp>
    </p:spTree>
    <p:extLst>
      <p:ext uri="{BB962C8B-B14F-4D97-AF65-F5344CB8AC3E}">
        <p14:creationId xmlns:p14="http://schemas.microsoft.com/office/powerpoint/2010/main" val="124016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Risk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1.Aggressive- High risk,high return</a:t>
            </a:r>
          </a:p>
          <a:p>
            <a:pPr marL="0" indent="0">
              <a:buNone/>
            </a:pPr>
            <a:r>
              <a:rPr lang="en-IN" sz="2800" dirty="0"/>
              <a:t>They invest mainly in equity</a:t>
            </a:r>
          </a:p>
          <a:p>
            <a:pPr marL="0" indent="0">
              <a:buNone/>
            </a:pPr>
            <a:r>
              <a:rPr lang="en-IN" sz="2800" dirty="0"/>
              <a:t>2.Moderate- Debt+ equity(balanced between debt and equity)</a:t>
            </a:r>
          </a:p>
          <a:p>
            <a:pPr marL="0" indent="0">
              <a:buNone/>
            </a:pPr>
            <a:r>
              <a:rPr lang="en-IN" sz="2800" dirty="0"/>
              <a:t>3. Conservative- Low risk, Low return. Invest </a:t>
            </a:r>
            <a:r>
              <a:rPr lang="en-IN" sz="2800"/>
              <a:t>in Debt.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5981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57226"/>
            <a:ext cx="9601196" cy="952634"/>
          </a:xfrm>
        </p:spPr>
        <p:txBody>
          <a:bodyPr/>
          <a:lstStyle/>
          <a:p>
            <a:r>
              <a:rPr lang="en-IN" dirty="0"/>
              <a:t>           AGENCY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538" y="1609860"/>
            <a:ext cx="10315575" cy="48939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u="sng" dirty="0"/>
              <a:t>AGENCY</a:t>
            </a:r>
            <a:r>
              <a:rPr lang="en-IN" dirty="0"/>
              <a:t>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two parties in which one (the 'agent') is under the control of (is obligated to) the other (the ‘principal') . The agent is authorized by the principal to perform certain acts, for and behalf of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principal</a:t>
            </a:r>
          </a:p>
          <a:p>
            <a:pPr marL="0" indent="0" algn="just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IN" dirty="0"/>
              <a:t>   </a:t>
            </a:r>
            <a:r>
              <a:rPr lang="en-IN" u="sng" dirty="0"/>
              <a:t>SEPARATION OF OWNERSHIP AND MANAGEMENT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dirty="0"/>
              <a:t>OWNERSHIP: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belongs to equity shareholder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dirty="0"/>
              <a:t>MANAGEMENT: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belongs to Board of Director or Agent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552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2D4E-3BE2-403C-A3A4-A1C5A979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E0F52-9A77-494C-94D0-0BEF09AAB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8" y="692458"/>
            <a:ext cx="10617693" cy="5433133"/>
          </a:xfrm>
        </p:spPr>
      </p:pic>
    </p:spTree>
    <p:extLst>
      <p:ext uri="{BB962C8B-B14F-4D97-AF65-F5344CB8AC3E}">
        <p14:creationId xmlns:p14="http://schemas.microsoft.com/office/powerpoint/2010/main" val="3422185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21F-384F-4FE8-882D-F6430CB3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6DA5F-661E-48D5-8938-14B0E8381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33444"/>
          <a:stretch/>
        </p:blipFill>
        <p:spPr>
          <a:xfrm>
            <a:off x="949911" y="727970"/>
            <a:ext cx="10475650" cy="5406500"/>
          </a:xfrm>
        </p:spPr>
      </p:pic>
    </p:spTree>
    <p:extLst>
      <p:ext uri="{BB962C8B-B14F-4D97-AF65-F5344CB8AC3E}">
        <p14:creationId xmlns:p14="http://schemas.microsoft.com/office/powerpoint/2010/main" val="197463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568B-9F83-4798-8982-F33F8BF7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53945">
            <a:off x="940294" y="2448592"/>
            <a:ext cx="9601196" cy="1303867"/>
          </a:xfrm>
        </p:spPr>
        <p:txBody>
          <a:bodyPr>
            <a:noAutofit/>
          </a:bodyPr>
          <a:lstStyle/>
          <a:p>
            <a:r>
              <a:rPr lang="en-IN" sz="4800" b="1" dirty="0"/>
              <a:t>Can</a:t>
            </a:r>
            <a:r>
              <a:rPr lang="en-IN" b="1" dirty="0"/>
              <a:t> Accounting &amp; Corporate Finance go together?</a:t>
            </a:r>
          </a:p>
        </p:txBody>
      </p:sp>
    </p:spTree>
    <p:extLst>
      <p:ext uri="{BB962C8B-B14F-4D97-AF65-F5344CB8AC3E}">
        <p14:creationId xmlns:p14="http://schemas.microsoft.com/office/powerpoint/2010/main" val="2504847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F76D-C5A7-B040-4301-9FC9DC02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Financial Accounting </a:t>
            </a:r>
            <a:br>
              <a:rPr lang="en-US" dirty="0"/>
            </a:br>
            <a:r>
              <a:rPr lang="en-US" dirty="0"/>
              <a:t>what is done or what is the main activity in Financial Accounting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7A19-791A-52F7-8626-102AE0CC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Statement of Profit and Loss Account is prepared for a period </a:t>
            </a:r>
          </a:p>
          <a:p>
            <a:r>
              <a:rPr lang="en-US" dirty="0"/>
              <a:t>Sales – Expenses =Profit  </a:t>
            </a:r>
          </a:p>
          <a:p>
            <a:r>
              <a:rPr lang="en-US" dirty="0"/>
              <a:t>Financial Position of the Company – </a:t>
            </a:r>
            <a:r>
              <a:rPr lang="en-US" dirty="0">
                <a:highlight>
                  <a:srgbClr val="00FF00"/>
                </a:highlight>
              </a:rPr>
              <a:t>Balance sheet </a:t>
            </a:r>
          </a:p>
          <a:p>
            <a:r>
              <a:rPr lang="en-US" dirty="0"/>
              <a:t>Cash goes out of the business and cash comes into the business – 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</a:rPr>
              <a:t>Cash Flow statement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71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D05F-C3AC-63D1-8BFA-ED027627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2C4B-008E-3593-2048-EC620E757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10000 </a:t>
            </a:r>
            <a:r>
              <a:rPr lang="en-US" dirty="0" err="1"/>
              <a:t>Ringitts</a:t>
            </a:r>
            <a:r>
              <a:rPr lang="en-US" dirty="0"/>
              <a:t> per month  *12 months =120000 </a:t>
            </a:r>
            <a:r>
              <a:rPr lang="en-US" dirty="0" err="1"/>
              <a:t>Ringitts</a:t>
            </a:r>
            <a:r>
              <a:rPr lang="en-US" dirty="0"/>
              <a:t> </a:t>
            </a:r>
          </a:p>
          <a:p>
            <a:r>
              <a:rPr lang="en-US" dirty="0"/>
              <a:t>January 2022-December 2023 at the end of a year what will be my </a:t>
            </a:r>
          </a:p>
          <a:p>
            <a:r>
              <a:rPr lang="en-US" dirty="0"/>
              <a:t>Financial position is arrived at a particular or on a particular day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1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B0CAF-030C-2BE6-516C-63B9AF07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Florence Ice cream Joint </a:t>
            </a:r>
            <a:br>
              <a:rPr lang="en-US" dirty="0"/>
            </a:br>
            <a:r>
              <a:rPr lang="en-US" dirty="0"/>
              <a:t>Milk ,Sugar, Gelatin, some other ingredients  investment of 4000 </a:t>
            </a:r>
            <a:r>
              <a:rPr lang="en-US" dirty="0" err="1"/>
              <a:t>Ringitts</a:t>
            </a:r>
            <a:r>
              <a:rPr lang="en-US" dirty="0"/>
              <a:t>  5 </a:t>
            </a:r>
            <a:r>
              <a:rPr lang="en-US" dirty="0" err="1"/>
              <a:t>litres</a:t>
            </a:r>
            <a:r>
              <a:rPr lang="en-US" dirty="0"/>
              <a:t> of Ice Cream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1A616-CA0B-3FF6-B534-E6041160F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3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A584-EE29-8249-6786-63B1DB04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6BFC-B4E2-1BF1-AF6C-53B7C2A07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, manufacturing I will adjust all this in profit and loss account statement and arrive at the profit or loss</a:t>
            </a:r>
          </a:p>
          <a:p>
            <a:r>
              <a:rPr lang="en-US" dirty="0"/>
              <a:t>But the company long term assets or long term borrowings is shown only in the balance sheet along with the short term borrowings and short term assets</a:t>
            </a:r>
          </a:p>
          <a:p>
            <a:r>
              <a:rPr lang="en-US" dirty="0"/>
              <a:t>Cash flow statement =Cash inflows and Cash out flows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233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EB3A-D6E2-4080-BCA9-0D97ABF8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039B-A97A-4CE8-9550-413D77FD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27ED6-A108-45F1-841F-D5708393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612559"/>
            <a:ext cx="11052699" cy="56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7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D49D-2B86-49DA-8759-0BD7C9A2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BEA4E-B0D6-4910-AC56-DE223309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B1C55-83CD-477B-991C-900FBC12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654728"/>
            <a:ext cx="10623611" cy="55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3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8181-842A-4371-BDA1-21CDC1A4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91FA-2FF4-4AF1-A3C1-A077DE18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E386-0CDF-4FF9-90C7-74164215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7" y="585926"/>
            <a:ext cx="10573304" cy="56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0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F17F2-FE8E-47AD-B5FA-D34B83A81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99029" y="-1429674"/>
            <a:ext cx="4793942" cy="9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86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081825"/>
          </a:xfrm>
        </p:spPr>
        <p:txBody>
          <a:bodyPr/>
          <a:lstStyle/>
          <a:p>
            <a:pPr algn="ctr"/>
            <a:br>
              <a:rPr lang="en-IN" sz="3200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70" y="592429"/>
            <a:ext cx="11077235" cy="61561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4200" b="1" dirty="0">
                <a:solidFill>
                  <a:schemeClr val="tx1"/>
                </a:solidFill>
              </a:rPr>
              <a:t>P/L Statement:</a:t>
            </a:r>
          </a:p>
          <a:p>
            <a:pPr marL="0" indent="0">
              <a:buNone/>
            </a:pPr>
            <a:r>
              <a:rPr lang="en-IN" sz="2800" dirty="0"/>
              <a:t>   Sales</a:t>
            </a:r>
          </a:p>
          <a:p>
            <a:pPr marL="0" indent="0">
              <a:buNone/>
            </a:pPr>
            <a:r>
              <a:rPr lang="en-IN" sz="2800" dirty="0"/>
              <a:t>-  Variable Cost</a:t>
            </a:r>
          </a:p>
          <a:p>
            <a:pPr marL="0" indent="0">
              <a:buNone/>
            </a:pPr>
            <a:r>
              <a:rPr lang="en-IN" sz="2800" dirty="0"/>
              <a:t>= Contribution</a:t>
            </a:r>
          </a:p>
          <a:p>
            <a:pPr marL="0" indent="0">
              <a:buNone/>
            </a:pPr>
            <a:r>
              <a:rPr lang="en-IN" sz="2800" dirty="0"/>
              <a:t>-  Fixed Cost</a:t>
            </a:r>
          </a:p>
          <a:p>
            <a:pPr marL="0" indent="0">
              <a:buNone/>
            </a:pPr>
            <a:r>
              <a:rPr lang="en-IN" sz="2800" dirty="0"/>
              <a:t>= EBIT</a:t>
            </a:r>
          </a:p>
          <a:p>
            <a:pPr marL="0" indent="0">
              <a:buNone/>
            </a:pPr>
            <a:r>
              <a:rPr lang="en-IN" sz="2800" dirty="0"/>
              <a:t>-  Interest</a:t>
            </a:r>
          </a:p>
          <a:p>
            <a:pPr marL="0" indent="0">
              <a:buNone/>
            </a:pPr>
            <a:r>
              <a:rPr lang="en-IN" sz="2800" dirty="0"/>
              <a:t>= EBT</a:t>
            </a:r>
          </a:p>
          <a:p>
            <a:pPr marL="0" indent="0">
              <a:buNone/>
            </a:pPr>
            <a:r>
              <a:rPr lang="en-IN" sz="2800" dirty="0"/>
              <a:t>-  Tax Paid</a:t>
            </a:r>
          </a:p>
          <a:p>
            <a:pPr marL="0" indent="0">
              <a:buNone/>
            </a:pPr>
            <a:r>
              <a:rPr lang="en-IN" sz="2800" dirty="0"/>
              <a:t>= EAT</a:t>
            </a:r>
          </a:p>
          <a:p>
            <a:pPr marL="0" indent="0">
              <a:buNone/>
            </a:pPr>
            <a:r>
              <a:rPr lang="en-IN" sz="2800" dirty="0"/>
              <a:t>-  Preference Dividend Paid</a:t>
            </a:r>
          </a:p>
          <a:p>
            <a:pPr marL="0" indent="0">
              <a:buNone/>
            </a:pPr>
            <a:r>
              <a:rPr lang="en-IN" sz="2800" dirty="0"/>
              <a:t>= Equity Available To Equity Share</a:t>
            </a:r>
          </a:p>
          <a:p>
            <a:pPr marL="0" indent="0">
              <a:buNone/>
            </a:pPr>
            <a:r>
              <a:rPr lang="en-IN" sz="2800" dirty="0"/>
              <a:t>-  Equity Dividend Paid</a:t>
            </a:r>
          </a:p>
          <a:p>
            <a:pPr marL="0" indent="0">
              <a:buNone/>
            </a:pPr>
            <a:r>
              <a:rPr lang="en-IN" sz="2800" dirty="0"/>
              <a:t>= Retained Earning</a:t>
            </a:r>
          </a:p>
          <a:p>
            <a:pPr>
              <a:buFontTx/>
              <a:buChar char="-"/>
            </a:pPr>
            <a:endParaRPr lang="en-IN" sz="2800" dirty="0"/>
          </a:p>
          <a:p>
            <a:pPr>
              <a:buFontTx/>
              <a:buChar char="-"/>
            </a:pPr>
            <a:endParaRPr lang="en-IN" sz="2800" dirty="0"/>
          </a:p>
          <a:p>
            <a:pPr>
              <a:buFontTx/>
              <a:buChar char="-"/>
            </a:pPr>
            <a:endParaRPr lang="en-IN" sz="2800" dirty="0"/>
          </a:p>
          <a:p>
            <a:pPr>
              <a:buFontTx/>
              <a:buChar char="-"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26524" y="1957588"/>
            <a:ext cx="2846231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1977" y="2736761"/>
            <a:ext cx="28462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52281" y="3670480"/>
            <a:ext cx="2562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62128" y="5318974"/>
            <a:ext cx="47909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13373" y="4494728"/>
            <a:ext cx="3940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499279" y="2595093"/>
            <a:ext cx="2331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82602" y="1210612"/>
            <a:ext cx="135228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4636395" y="2073499"/>
            <a:ext cx="1687132" cy="1287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134118" y="2910622"/>
            <a:ext cx="1352282" cy="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43234" y="2410427"/>
            <a:ext cx="29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INVESTMENT DECISION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568226" y="5512158"/>
            <a:ext cx="1275009" cy="1287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411001" y="5930723"/>
            <a:ext cx="837917" cy="7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452315" y="6375042"/>
            <a:ext cx="13909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830355" y="5898524"/>
            <a:ext cx="157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01577" y="5696618"/>
            <a:ext cx="136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DIVIDEND DECISION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172755" y="2975017"/>
            <a:ext cx="4391696" cy="128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 flipH="1">
            <a:off x="6845120" y="4681472"/>
            <a:ext cx="3503056" cy="6439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962918" y="6503831"/>
            <a:ext cx="26530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615966" y="4919730"/>
            <a:ext cx="1867437" cy="1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483403" y="4741503"/>
            <a:ext cx="158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FINANCING DECISION</a:t>
            </a:r>
          </a:p>
        </p:txBody>
      </p:sp>
    </p:spTree>
    <p:extLst>
      <p:ext uri="{BB962C8B-B14F-4D97-AF65-F5344CB8AC3E}">
        <p14:creationId xmlns:p14="http://schemas.microsoft.com/office/powerpoint/2010/main" val="120081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547" y="-374358"/>
            <a:ext cx="9601196" cy="133497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        </a:t>
            </a:r>
            <a:r>
              <a:rPr lang="en-IN" sz="3200" b="1" dirty="0">
                <a:latin typeface="Arial Black" panose="020B0A04020102020204" pitchFamily="34" charset="0"/>
              </a:rPr>
              <a:t>BALANCE SHEET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084" y="1196023"/>
            <a:ext cx="2946866" cy="580859"/>
          </a:xfrm>
        </p:spPr>
        <p:txBody>
          <a:bodyPr/>
          <a:lstStyle/>
          <a:p>
            <a:r>
              <a:rPr lang="en-IN" dirty="0"/>
              <a:t>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0084" y="1776882"/>
            <a:ext cx="2927350" cy="358933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rial Black" panose="020B0A04020102020204" pitchFamily="34" charset="0"/>
              </a:rPr>
              <a:t>LONG TERM</a:t>
            </a:r>
          </a:p>
          <a:p>
            <a:endParaRPr lang="en-IN" sz="4000" dirty="0">
              <a:latin typeface="Arial Black" panose="020B0A04020102020204" pitchFamily="34" charset="0"/>
            </a:endParaRPr>
          </a:p>
          <a:p>
            <a:r>
              <a:rPr lang="en-IN" sz="4000" dirty="0">
                <a:latin typeface="Arial Black" panose="020B0A04020102020204" pitchFamily="34" charset="0"/>
              </a:rPr>
              <a:t>SHORT TERM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0796" y="1196023"/>
            <a:ext cx="2936241" cy="580859"/>
          </a:xfrm>
        </p:spPr>
        <p:txBody>
          <a:bodyPr/>
          <a:lstStyle/>
          <a:p>
            <a:r>
              <a:rPr lang="en-IN" dirty="0"/>
              <a:t>LIABILITY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3830243" y="1900237"/>
            <a:ext cx="2946794" cy="369887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EQUITY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PREFERENCE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RESERVES AND SURPLUS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DEBENTURE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LONG TERM LOAN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CREDITORS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OUTSTANDING EXPENSES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SHORT TERM LOAN</a:t>
            </a:r>
          </a:p>
          <a:p>
            <a:pPr marL="285750" indent="-285750"/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81837" y="1196023"/>
            <a:ext cx="2932113" cy="580859"/>
          </a:xfrm>
        </p:spPr>
        <p:txBody>
          <a:bodyPr/>
          <a:lstStyle/>
          <a:p>
            <a:r>
              <a:rPr lang="en-IN" dirty="0"/>
              <a:t>ASSETS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7081837" y="1776882"/>
            <a:ext cx="2932113" cy="382223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LAND AND BUILDING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PLANT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MACHINERY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PATENT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GOODWILL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LONG TERM INVESTMENT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CASH &amp; BANK BALANCE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STOCK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DEBTORS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SHORT TERM INVESTMENT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cxnSp>
        <p:nvCxnSpPr>
          <p:cNvPr id="12" name="Straight Connector 11"/>
          <p:cNvCxnSpPr>
            <a:stCxn id="4" idx="1"/>
            <a:endCxn id="4" idx="1"/>
          </p:cNvCxnSpPr>
          <p:nvPr/>
        </p:nvCxnSpPr>
        <p:spPr>
          <a:xfrm>
            <a:off x="590084" y="35715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54479" y="3798866"/>
            <a:ext cx="9423866" cy="17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9384473" y="913998"/>
            <a:ext cx="978795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2700337" y="1970065"/>
            <a:ext cx="1120462" cy="746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389024" y="656420"/>
            <a:ext cx="1365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Capital Budgeting decision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941260" y="5846606"/>
            <a:ext cx="292350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7710219" y="5692060"/>
            <a:ext cx="30909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4784570" y="5689914"/>
            <a:ext cx="30909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251686" y="6017250"/>
            <a:ext cx="36704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02637" y="5911000"/>
            <a:ext cx="31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capital decision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52607" y="1171579"/>
            <a:ext cx="1262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Dividend decision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17020" y="810967"/>
            <a:ext cx="1339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Financing Decision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5012094" y="1242409"/>
            <a:ext cx="1107584" cy="4765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2571550" y="1854156"/>
            <a:ext cx="23182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609600"/>
            <a:ext cx="9404723" cy="1243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3 DECISION AREAS OF FM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1171575" y="1657350"/>
          <a:ext cx="9725022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4DBC-7087-48FF-8DEA-E5800BAD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75647"/>
          </a:xfrm>
        </p:spPr>
        <p:txBody>
          <a:bodyPr>
            <a:normAutofit fontScale="90000"/>
          </a:bodyPr>
          <a:lstStyle/>
          <a:p>
            <a:r>
              <a:rPr lang="en-IN" sz="5400" b="1" dirty="0"/>
              <a:t>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81FC-C71F-4DFB-BB4C-916DBBA3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90" y="2583401"/>
            <a:ext cx="10591060" cy="3586579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four types of industry Airlines, Auto, Telecommunications</a:t>
            </a: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Pharma.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many companies </a:t>
            </a: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there in each industry and total sales in each industry?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the industry with largest total sales have the most companies in the industries?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does it tell you about competition in the industry?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21888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3336-2169-41D2-9B1E-CBA43EBA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attributes of successful companies </a:t>
            </a:r>
            <a:b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F20C5-68AD-438E-992E-FBB46A65F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39" y="2592280"/>
            <a:ext cx="9600457" cy="328358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 companies has </a:t>
            </a:r>
            <a:r>
              <a:rPr lang="en-IN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 people’s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all levels inside the company- APPLE, GOOGLE, 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 have strong relationships with groups outside the company such as </a:t>
            </a:r>
            <a:r>
              <a:rPr lang="en-IN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CRM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 companies has </a:t>
            </a:r>
            <a:r>
              <a:rPr lang="en-IN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enough funding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execute their plans and support their operations . Example: Infosys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0383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FD59-8206-4B3B-A64F-48EF2C9B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latin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4400" dirty="0">
                <a:latin typeface="Calibri" panose="020F0502020204030204" pitchFamily="34" charset="0"/>
                <a:cs typeface="Times New Roman" panose="02020603050405020304" pitchFamily="18" charset="0"/>
              </a:rPr>
              <a:t>oes a expertise in Finance help a Company to become successful?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7EA0-3125-4BDB-B046-AFD38F9A5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017" y="2592280"/>
            <a:ext cx="9591580" cy="365760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3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MBA  course will give you  the skills you need to help a company achieve with first goal i.e. producing goods and services that customers wants</a:t>
            </a:r>
          </a:p>
          <a:p>
            <a:pPr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3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help the company to accomplish second goal , you must be able to evaluate any proposal whether it relates to Marketing, Production, Strategy or any other area and let only the projects that add value for your investors.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3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this you just have expertise in Finance. Thus Finance is critical part of an MBA education.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781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BC0E-347F-4720-98D3-1A79132A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4572738" cy="1303867"/>
          </a:xfrm>
        </p:spPr>
        <p:txBody>
          <a:bodyPr>
            <a:normAutofit fontScale="90000"/>
          </a:bodyPr>
          <a:lstStyle/>
          <a:p>
            <a:r>
              <a:rPr lang="en-IN" sz="5300" dirty="0"/>
              <a:t>Corporate</a:t>
            </a:r>
            <a:r>
              <a:rPr lang="en-IN" dirty="0"/>
              <a:t> Lifecyle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132D-34EF-479D-B090-761D39FA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017" y="2645546"/>
            <a:ext cx="9809826" cy="3230321"/>
          </a:xfrm>
        </p:spPr>
        <p:txBody>
          <a:bodyPr>
            <a:normAutofit/>
          </a:bodyPr>
          <a:lstStyle/>
          <a:p>
            <a:r>
              <a:rPr lang="en-IN" sz="2800" dirty="0"/>
              <a:t>What are the key difference between Sole Trading, Partnership &amp; Corporation.</a:t>
            </a:r>
          </a:p>
        </p:txBody>
      </p:sp>
    </p:spTree>
    <p:extLst>
      <p:ext uri="{BB962C8B-B14F-4D97-AF65-F5344CB8AC3E}">
        <p14:creationId xmlns:p14="http://schemas.microsoft.com/office/powerpoint/2010/main" val="195701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AE85-A22E-4B11-8335-60C712DB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45AB1-F5B5-474D-A51C-F1B93FF5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" y="186299"/>
            <a:ext cx="11450715" cy="6485401"/>
          </a:xfrm>
        </p:spPr>
      </p:pic>
    </p:spTree>
    <p:extLst>
      <p:ext uri="{BB962C8B-B14F-4D97-AF65-F5344CB8AC3E}">
        <p14:creationId xmlns:p14="http://schemas.microsoft.com/office/powerpoint/2010/main" val="496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BAD7-DB6E-4CD4-8825-F5EA43E0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A1F85-0F1F-459D-A91D-8A0DC82E0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8" y="160938"/>
            <a:ext cx="11490386" cy="6603845"/>
          </a:xfrm>
        </p:spPr>
      </p:pic>
    </p:spTree>
    <p:extLst>
      <p:ext uri="{BB962C8B-B14F-4D97-AF65-F5344CB8AC3E}">
        <p14:creationId xmlns:p14="http://schemas.microsoft.com/office/powerpoint/2010/main" val="3409338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505</TotalTime>
  <Words>1528</Words>
  <Application>Microsoft Office PowerPoint</Application>
  <PresentationFormat>Widescreen</PresentationFormat>
  <Paragraphs>254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Black</vt:lpstr>
      <vt:lpstr>Calibri</vt:lpstr>
      <vt:lpstr>Garamond</vt:lpstr>
      <vt:lpstr>Symbol</vt:lpstr>
      <vt:lpstr>Tahoma</vt:lpstr>
      <vt:lpstr>Times New Roman</vt:lpstr>
      <vt:lpstr>Wingdings</vt:lpstr>
      <vt:lpstr>Organic</vt:lpstr>
      <vt:lpstr>Corporate Finance </vt:lpstr>
      <vt:lpstr>PowerPoint Presentation</vt:lpstr>
      <vt:lpstr>PowerPoint Presentation</vt:lpstr>
      <vt:lpstr>Florence Ice cream Joint  Milk ,Sugar, Gelatin, some other ingredients  investment of 4000 Ringitts  5 litres of Ice Cream</vt:lpstr>
      <vt:lpstr>Key attributes of successful companies  </vt:lpstr>
      <vt:lpstr>Does a expertise in Finance help a Company to become successful?</vt:lpstr>
      <vt:lpstr>Corporate Lifecyle </vt:lpstr>
      <vt:lpstr>PowerPoint Presentation</vt:lpstr>
      <vt:lpstr>-</vt:lpstr>
      <vt:lpstr>PowerPoint Presentation</vt:lpstr>
      <vt:lpstr>Three Important Decisions in Financial Management </vt:lpstr>
      <vt:lpstr>I am starting a business , it is health drink business-Financing Decision</vt:lpstr>
      <vt:lpstr>What will I do with the Capital that I have got Investment decision  is for long term </vt:lpstr>
      <vt:lpstr>To Make Health Drink </vt:lpstr>
      <vt:lpstr>Dividend Decision Profits  high-5000Ringitts </vt:lpstr>
      <vt:lpstr>Major Objectives of Financial Management </vt:lpstr>
      <vt:lpstr>What are the major finance Functions/ management  in an organisation ?</vt:lpstr>
      <vt:lpstr>PowerPoint Presentation</vt:lpstr>
      <vt:lpstr>Areas of Decision Making in Financial Management </vt:lpstr>
      <vt:lpstr>PowerPoint Presentation</vt:lpstr>
      <vt:lpstr>Dividend Decision</vt:lpstr>
      <vt:lpstr>Three Principles</vt:lpstr>
      <vt:lpstr> </vt:lpstr>
      <vt:lpstr>PowerPoint Presentation</vt:lpstr>
      <vt:lpstr>Corporate Objectives </vt:lpstr>
      <vt:lpstr>           Objectives</vt:lpstr>
      <vt:lpstr>                Profit Maximization</vt:lpstr>
      <vt:lpstr>Maximizing Profit after Taxes or EPS</vt:lpstr>
      <vt:lpstr>Shareholders’ Wealth Maximization</vt:lpstr>
      <vt:lpstr>Risk return trade off </vt:lpstr>
      <vt:lpstr>PowerPoint Presentation</vt:lpstr>
      <vt:lpstr>PowerPoint Presentation</vt:lpstr>
      <vt:lpstr>Risk profiles</vt:lpstr>
      <vt:lpstr>           AGENCY PROBLEM</vt:lpstr>
      <vt:lpstr>PowerPoint Presentation</vt:lpstr>
      <vt:lpstr>PowerPoint Presentation</vt:lpstr>
      <vt:lpstr>Can Accounting &amp; Corporate Finance go together?</vt:lpstr>
      <vt:lpstr>Financial Accounting  what is done or what is the main activity in Financial Accounting </vt:lpstr>
      <vt:lpstr>PowerPoint Presentation</vt:lpstr>
      <vt:lpstr>Company </vt:lpstr>
      <vt:lpstr>PowerPoint Presentation</vt:lpstr>
      <vt:lpstr>PowerPoint Presentation</vt:lpstr>
      <vt:lpstr>PowerPoint Presentation</vt:lpstr>
      <vt:lpstr>PowerPoint Presentation</vt:lpstr>
      <vt:lpstr> </vt:lpstr>
      <vt:lpstr>        BALANCE SHEET</vt:lpstr>
      <vt:lpstr> </vt:lpstr>
      <vt:lpstr>Assignment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HN</dc:creator>
  <cp:lastModifiedBy>Triveni P</cp:lastModifiedBy>
  <cp:revision>18</cp:revision>
  <dcterms:created xsi:type="dcterms:W3CDTF">2021-02-27T06:33:39Z</dcterms:created>
  <dcterms:modified xsi:type="dcterms:W3CDTF">2023-03-07T13:34:58Z</dcterms:modified>
</cp:coreProperties>
</file>